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952" r:id="rId5"/>
    <p:sldId id="944" r:id="rId6"/>
    <p:sldId id="948" r:id="rId7"/>
    <p:sldId id="945" r:id="rId8"/>
    <p:sldId id="949" r:id="rId9"/>
    <p:sldId id="946" r:id="rId10"/>
    <p:sldId id="950" r:id="rId11"/>
    <p:sldId id="95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10E5B9-CF1D-AC53-EEF5-BCCC9ADDF2E5}" name="Sarah Baos" initials="SB" userId="S::sb0922@bristol.ac.uk::0d17d579-48b8-45af-92ce-2a466e96f939" providerId="AD"/>
  <p188:author id="{9DA5C7C1-6BD6-8093-7259-316C1332DC66}" name="Maddie Clout" initials="MC" userId="S::mc9266@bristol.ac.uk::1203bbb7-5a8d-4635-8c72-d12b397bc0d7" providerId="AD"/>
  <p188:author id="{58001DFC-BBDF-4317-19DE-EFF0246172E2}" name="Katie Joyce" initials="KJ" userId="S::kj15161@bristol.ac.uk::ffe7608b-6004-4f80-8cf3-e64f68abc8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ie Joyce" initials="KJ" lastIdx="28" clrIdx="0">
    <p:extLst>
      <p:ext uri="{19B8F6BF-5375-455C-9EA6-DF929625EA0E}">
        <p15:presenceInfo xmlns:p15="http://schemas.microsoft.com/office/powerpoint/2012/main" userId="S::kj15161@bristol.ac.uk::ffe7608b-6004-4f80-8cf3-e64f68abc8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F5597"/>
    <a:srgbClr val="193E72"/>
    <a:srgbClr val="FFC000"/>
    <a:srgbClr val="92D050"/>
    <a:srgbClr val="FFCC00"/>
    <a:srgbClr val="2E75B6"/>
    <a:srgbClr val="233D71"/>
    <a:srgbClr val="FF9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3E771-5D74-4D5C-8AE8-EFD54D61CDBD}" v="2" dt="2022-09-16T08:49:59.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3" d="100"/>
          <a:sy n="63" d="100"/>
        </p:scale>
        <p:origin x="772"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4F851-9634-4833-8F83-07D68592397A}" type="datetimeFigureOut">
              <a:rPr lang="en-GB" smtClean="0"/>
              <a:t>04/10/2022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29724-5FE7-4B4C-B2A0-475493D8F567}" type="slidenum">
              <a:rPr lang="en-GB" smtClean="0"/>
              <a:t>‹#›</a:t>
            </a:fld>
            <a:endParaRPr lang="en-GB"/>
          </a:p>
        </p:txBody>
      </p:sp>
    </p:spTree>
    <p:extLst>
      <p:ext uri="{BB962C8B-B14F-4D97-AF65-F5344CB8AC3E}">
        <p14:creationId xmlns:p14="http://schemas.microsoft.com/office/powerpoint/2010/main" val="3899686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29724-5FE7-4B4C-B2A0-475493D8F567}" type="slidenum">
              <a:rPr lang="en-GB" smtClean="0"/>
              <a:t>1</a:t>
            </a:fld>
            <a:endParaRPr lang="en-GB"/>
          </a:p>
        </p:txBody>
      </p:sp>
    </p:spTree>
    <p:extLst>
      <p:ext uri="{BB962C8B-B14F-4D97-AF65-F5344CB8AC3E}">
        <p14:creationId xmlns:p14="http://schemas.microsoft.com/office/powerpoint/2010/main" val="172770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29724-5FE7-4B4C-B2A0-475493D8F567}" type="slidenum">
              <a:rPr lang="en-GB" smtClean="0"/>
              <a:t>2</a:t>
            </a:fld>
            <a:endParaRPr lang="en-GB"/>
          </a:p>
        </p:txBody>
      </p:sp>
    </p:spTree>
    <p:extLst>
      <p:ext uri="{BB962C8B-B14F-4D97-AF65-F5344CB8AC3E}">
        <p14:creationId xmlns:p14="http://schemas.microsoft.com/office/powerpoint/2010/main" val="2339626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F53D-383D-414F-8361-50627A438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848828-19B3-4642-B76F-4A5727163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1A56DED-5AD6-4ECF-8855-A66F76F2D5A7}"/>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5" name="Footer Placeholder 4">
            <a:extLst>
              <a:ext uri="{FF2B5EF4-FFF2-40B4-BE49-F238E27FC236}">
                <a16:creationId xmlns:a16="http://schemas.microsoft.com/office/drawing/2014/main" id="{F577145F-9E12-4F63-AA7D-FD9B0EDA7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0456C1-942D-45BB-9690-D41088A0E04B}"/>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315915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B0AC-4E00-4153-84A0-D8588B981B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3E3BC7-F446-4DA2-AC8E-A8259D75C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D48D11-1050-47F7-91C9-E3AA472C7405}"/>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5" name="Footer Placeholder 4">
            <a:extLst>
              <a:ext uri="{FF2B5EF4-FFF2-40B4-BE49-F238E27FC236}">
                <a16:creationId xmlns:a16="http://schemas.microsoft.com/office/drawing/2014/main" id="{FCAF1A5E-E1C5-436B-8D6E-26435FC5DA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8133B7-243C-4828-B2DF-43AC5D5A25D7}"/>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242696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14081-F9DF-47C5-9143-6228C67E08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DF6879-4B23-4C04-B2BC-23E28530A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967C11-C471-4596-9C7C-E4764A8C6E49}"/>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5" name="Footer Placeholder 4">
            <a:extLst>
              <a:ext uri="{FF2B5EF4-FFF2-40B4-BE49-F238E27FC236}">
                <a16:creationId xmlns:a16="http://schemas.microsoft.com/office/drawing/2014/main" id="{BB4905E7-698B-49AB-A931-BF8F532044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DBE533-40FC-42FE-AC3D-5CCA016EBAB8}"/>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171062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1568-D362-445F-8A79-CE52406BEA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221CB0-BF23-44C9-9DA2-2A4FB82B9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08F5B5-B2B0-482F-9E7D-2011CCC9050D}"/>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5" name="Footer Placeholder 4">
            <a:extLst>
              <a:ext uri="{FF2B5EF4-FFF2-40B4-BE49-F238E27FC236}">
                <a16:creationId xmlns:a16="http://schemas.microsoft.com/office/drawing/2014/main" id="{B55A54D3-FE3A-4CE7-BA92-342BB5528F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982724-D7A3-4E93-A56C-8D209B0A99C1}"/>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206767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DA29-63BC-4491-B62E-26DFD19D0B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AA3BCF-361C-40FA-967C-C18B5A91E7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847A9C-F7E3-428D-92B0-CF527A0D7D55}"/>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5" name="Footer Placeholder 4">
            <a:extLst>
              <a:ext uri="{FF2B5EF4-FFF2-40B4-BE49-F238E27FC236}">
                <a16:creationId xmlns:a16="http://schemas.microsoft.com/office/drawing/2014/main" id="{DC03604F-7C27-46A8-91F0-D8683FD95E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93EBC-486F-4D83-AEB4-B2ED972A5BEC}"/>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34529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390E-2570-4F72-9D89-CA67CC8A27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1C80D7-6C71-4812-A176-61BB1686F6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D98DC8-F148-42B6-A4EE-96DDE68C09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1DFDA6-C2A4-4EFE-823A-A3A430BAB970}"/>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6" name="Footer Placeholder 5">
            <a:extLst>
              <a:ext uri="{FF2B5EF4-FFF2-40B4-BE49-F238E27FC236}">
                <a16:creationId xmlns:a16="http://schemas.microsoft.com/office/drawing/2014/main" id="{99A007E9-E77B-45A1-8753-5694096BFB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3E61EE-2493-4D3E-B61E-A059AE0CB9EB}"/>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116617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637E-2808-4B59-B8E7-4E09080881D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492630-3822-4A2B-9120-B5B897C6F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7EC13-69B5-4D7A-A3F3-6FDB6B07C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5A4BC3-E4D1-4C71-8388-360E43CBCD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B85FF-7A2A-4139-99E5-F4E33B20B5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C4A19C-0FE4-451B-856B-4204F697ADA3}"/>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8" name="Footer Placeholder 7">
            <a:extLst>
              <a:ext uri="{FF2B5EF4-FFF2-40B4-BE49-F238E27FC236}">
                <a16:creationId xmlns:a16="http://schemas.microsoft.com/office/drawing/2014/main" id="{A3967A20-442C-428C-BEB4-FA05F0F76D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4BBC85-528A-4D60-B33C-7DE3983C4A56}"/>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320912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C727-CC97-4914-B46B-B3AEF8D81100}"/>
              </a:ext>
            </a:extLst>
          </p:cNvPr>
          <p:cNvSpPr>
            <a:spLocks noGrp="1"/>
          </p:cNvSpPr>
          <p:nvPr>
            <p:ph type="title"/>
          </p:nvPr>
        </p:nvSpPr>
        <p:spPr>
          <a:xfrm>
            <a:off x="838200" y="377651"/>
            <a:ext cx="10515600"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B650AE-7514-4883-8C76-4941C95CF4A1}"/>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4" name="Footer Placeholder 3">
            <a:extLst>
              <a:ext uri="{FF2B5EF4-FFF2-40B4-BE49-F238E27FC236}">
                <a16:creationId xmlns:a16="http://schemas.microsoft.com/office/drawing/2014/main" id="{01E6CFAD-8E69-4A8A-87C9-4B361A8251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E6577F-79CE-42D0-A524-2CC67C2BA277}"/>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2918333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024A6-36EF-422F-B6B4-F4D9E8443913}"/>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3" name="Footer Placeholder 2">
            <a:extLst>
              <a:ext uri="{FF2B5EF4-FFF2-40B4-BE49-F238E27FC236}">
                <a16:creationId xmlns:a16="http://schemas.microsoft.com/office/drawing/2014/main" id="{F36DD2C8-3D75-4B40-BCCA-A17931EA31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F3DA30-02BC-4C4F-8641-BEC1689CE26B}"/>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242192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4E55-75CE-4A8D-A354-DEE88A9D8E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7007AA-9EE1-4E0E-B951-615F87280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75DDCBA-C366-4846-A67B-ECAA5DF5E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32AC9-0F48-4784-BF84-4BFB1253BA75}"/>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6" name="Footer Placeholder 5">
            <a:extLst>
              <a:ext uri="{FF2B5EF4-FFF2-40B4-BE49-F238E27FC236}">
                <a16:creationId xmlns:a16="http://schemas.microsoft.com/office/drawing/2014/main" id="{B4AF41B7-2039-4CC5-9674-12EAB8CF0C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05514F-B4F3-43EF-BD3D-9BD148354E7F}"/>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1073276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B65B-1A93-460A-9CCB-7237D8A679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8EBEC6-D3A3-4C71-BC78-E537EBD86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BF4887-593E-460D-BCEB-686F32370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42FAF-3CCD-487B-8831-1B8AFB022B81}"/>
              </a:ext>
            </a:extLst>
          </p:cNvPr>
          <p:cNvSpPr>
            <a:spLocks noGrp="1"/>
          </p:cNvSpPr>
          <p:nvPr>
            <p:ph type="dt" sz="half" idx="10"/>
          </p:nvPr>
        </p:nvSpPr>
        <p:spPr/>
        <p:txBody>
          <a:bodyPr/>
          <a:lstStyle/>
          <a:p>
            <a:fld id="{892590F0-0416-490A-8F36-54C7AD68A1EF}" type="datetimeFigureOut">
              <a:rPr lang="en-GB" smtClean="0"/>
              <a:t>04/10/2022</a:t>
            </a:fld>
            <a:endParaRPr lang="en-GB"/>
          </a:p>
        </p:txBody>
      </p:sp>
      <p:sp>
        <p:nvSpPr>
          <p:cNvPr id="6" name="Footer Placeholder 5">
            <a:extLst>
              <a:ext uri="{FF2B5EF4-FFF2-40B4-BE49-F238E27FC236}">
                <a16:creationId xmlns:a16="http://schemas.microsoft.com/office/drawing/2014/main" id="{5EDE28D3-D211-4829-A850-E3C8BB0956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11E5E1-5E7C-4C30-93C5-D6409B0F0061}"/>
              </a:ext>
            </a:extLst>
          </p:cNvPr>
          <p:cNvSpPr>
            <a:spLocks noGrp="1"/>
          </p:cNvSpPr>
          <p:nvPr>
            <p:ph type="sldNum" sz="quarter" idx="12"/>
          </p:nvPr>
        </p:nvSpPr>
        <p:spPr/>
        <p:txBody>
          <a:bodyPr/>
          <a:lstStyle/>
          <a:p>
            <a:fld id="{10CD87AC-F08D-4C22-BA06-D09EDDABE6DC}" type="slidenum">
              <a:rPr lang="en-GB" smtClean="0"/>
              <a:t>‹#›</a:t>
            </a:fld>
            <a:endParaRPr lang="en-GB"/>
          </a:p>
        </p:txBody>
      </p:sp>
    </p:spTree>
    <p:extLst>
      <p:ext uri="{BB962C8B-B14F-4D97-AF65-F5344CB8AC3E}">
        <p14:creationId xmlns:p14="http://schemas.microsoft.com/office/powerpoint/2010/main" val="50396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9EBC9-F16C-45BE-BC48-BFD98D8B9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600CF2-BF1B-416B-911A-9FBBEE5BA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E182C8-1335-4255-AA6C-72050BC0B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590F0-0416-490A-8F36-54C7AD68A1EF}" type="datetimeFigureOut">
              <a:rPr lang="en-GB" smtClean="0"/>
              <a:t>04/10/2022</a:t>
            </a:fld>
            <a:endParaRPr lang="en-GB"/>
          </a:p>
        </p:txBody>
      </p:sp>
      <p:sp>
        <p:nvSpPr>
          <p:cNvPr id="5" name="Footer Placeholder 4">
            <a:extLst>
              <a:ext uri="{FF2B5EF4-FFF2-40B4-BE49-F238E27FC236}">
                <a16:creationId xmlns:a16="http://schemas.microsoft.com/office/drawing/2014/main" id="{6CDA126E-349F-4287-B87A-48AD06264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C49138-21EC-40B3-804F-A56764CC9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D87AC-F08D-4C22-BA06-D09EDDABE6DC}" type="slidenum">
              <a:rPr lang="en-GB" smtClean="0"/>
              <a:t>‹#›</a:t>
            </a:fld>
            <a:endParaRPr lang="en-GB"/>
          </a:p>
        </p:txBody>
      </p:sp>
      <p:pic>
        <p:nvPicPr>
          <p:cNvPr id="9" name="Picture 8">
            <a:extLst>
              <a:ext uri="{FF2B5EF4-FFF2-40B4-BE49-F238E27FC236}">
                <a16:creationId xmlns:a16="http://schemas.microsoft.com/office/drawing/2014/main" id="{5B18207F-5D5F-45C5-B1F6-E5C714C459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11708" y="278374"/>
            <a:ext cx="1284184" cy="664760"/>
          </a:xfrm>
          <a:prstGeom prst="rect">
            <a:avLst/>
          </a:prstGeom>
        </p:spPr>
      </p:pic>
    </p:spTree>
    <p:extLst>
      <p:ext uri="{BB962C8B-B14F-4D97-AF65-F5344CB8AC3E}">
        <p14:creationId xmlns:p14="http://schemas.microsoft.com/office/powerpoint/2010/main" val="25108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gif"/><Relationship Id="rId5" Type="http://schemas.openxmlformats.org/officeDocument/2006/relationships/image" Target="../media/image12.svg"/><Relationship Id="rId10" Type="http://schemas.openxmlformats.org/officeDocument/2006/relationships/image" Target="../media/image16.gif"/><Relationship Id="rId4" Type="http://schemas.openxmlformats.org/officeDocument/2006/relationships/image" Target="../media/image11.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gif"/><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gif"/><Relationship Id="rId5" Type="http://schemas.openxmlformats.org/officeDocument/2006/relationships/image" Target="../media/image12.svg"/><Relationship Id="rId10" Type="http://schemas.openxmlformats.org/officeDocument/2006/relationships/image" Target="../media/image16.gif"/><Relationship Id="rId4" Type="http://schemas.openxmlformats.org/officeDocument/2006/relationships/image" Target="../media/image11.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jpeg"/><Relationship Id="rId18" Type="http://schemas.openxmlformats.org/officeDocument/2006/relationships/image" Target="../media/image39.jpg"/><Relationship Id="rId26" Type="http://schemas.openxmlformats.org/officeDocument/2006/relationships/image" Target="../media/image47.jpeg"/><Relationship Id="rId39" Type="http://schemas.openxmlformats.org/officeDocument/2006/relationships/image" Target="../media/image60.jpeg"/><Relationship Id="rId3" Type="http://schemas.openxmlformats.org/officeDocument/2006/relationships/image" Target="../media/image7.jpeg"/><Relationship Id="rId21" Type="http://schemas.openxmlformats.org/officeDocument/2006/relationships/image" Target="../media/image42.png"/><Relationship Id="rId34" Type="http://schemas.openxmlformats.org/officeDocument/2006/relationships/image" Target="../media/image55.jpeg"/><Relationship Id="rId7" Type="http://schemas.openxmlformats.org/officeDocument/2006/relationships/image" Target="../media/image25.png"/><Relationship Id="rId12" Type="http://schemas.openxmlformats.org/officeDocument/2006/relationships/image" Target="../media/image35.png"/><Relationship Id="rId17" Type="http://schemas.openxmlformats.org/officeDocument/2006/relationships/image" Target="../media/image38.png"/><Relationship Id="rId25" Type="http://schemas.openxmlformats.org/officeDocument/2006/relationships/image" Target="../media/image46.jpeg"/><Relationship Id="rId33" Type="http://schemas.openxmlformats.org/officeDocument/2006/relationships/image" Target="../media/image54.jpeg"/><Relationship Id="rId38" Type="http://schemas.openxmlformats.org/officeDocument/2006/relationships/image" Target="../media/image59.png"/><Relationship Id="rId2" Type="http://schemas.openxmlformats.org/officeDocument/2006/relationships/image" Target="../media/image30.png"/><Relationship Id="rId16" Type="http://schemas.openxmlformats.org/officeDocument/2006/relationships/image" Target="../media/image4.png"/><Relationship Id="rId20" Type="http://schemas.openxmlformats.org/officeDocument/2006/relationships/image" Target="../media/image41.png"/><Relationship Id="rId29"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34.png"/><Relationship Id="rId24" Type="http://schemas.openxmlformats.org/officeDocument/2006/relationships/image" Target="../media/image45.jpeg"/><Relationship Id="rId32" Type="http://schemas.openxmlformats.org/officeDocument/2006/relationships/image" Target="../media/image53.png"/><Relationship Id="rId37" Type="http://schemas.openxmlformats.org/officeDocument/2006/relationships/image" Target="../media/image58.jpeg"/><Relationship Id="rId40" Type="http://schemas.openxmlformats.org/officeDocument/2006/relationships/image" Target="../media/image61.jpeg"/><Relationship Id="rId5" Type="http://schemas.openxmlformats.org/officeDocument/2006/relationships/image" Target="../media/image32.svg"/><Relationship Id="rId15" Type="http://schemas.openxmlformats.org/officeDocument/2006/relationships/image" Target="../media/image3.png"/><Relationship Id="rId23" Type="http://schemas.openxmlformats.org/officeDocument/2006/relationships/image" Target="../media/image44.jpe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2.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27.png"/><Relationship Id="rId14" Type="http://schemas.openxmlformats.org/officeDocument/2006/relationships/image" Target="../media/image37.jpeg"/><Relationship Id="rId22" Type="http://schemas.openxmlformats.org/officeDocument/2006/relationships/image" Target="../media/image43.png"/><Relationship Id="rId27" Type="http://schemas.openxmlformats.org/officeDocument/2006/relationships/image" Target="../media/image48.jpeg"/><Relationship Id="rId30" Type="http://schemas.openxmlformats.org/officeDocument/2006/relationships/image" Target="../media/image51.jpeg"/><Relationship Id="rId35" Type="http://schemas.openxmlformats.org/officeDocument/2006/relationships/image" Target="../media/image56.jpeg"/></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gif"/><Relationship Id="rId5" Type="http://schemas.openxmlformats.org/officeDocument/2006/relationships/image" Target="../media/image12.svg"/><Relationship Id="rId10" Type="http://schemas.openxmlformats.org/officeDocument/2006/relationships/image" Target="../media/image16.gif"/><Relationship Id="rId4" Type="http://schemas.openxmlformats.org/officeDocument/2006/relationships/image" Target="../media/image11.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png"/><Relationship Id="rId3" Type="http://schemas.openxmlformats.org/officeDocument/2006/relationships/image" Target="../media/image24.jpeg"/><Relationship Id="rId7" Type="http://schemas.openxmlformats.org/officeDocument/2006/relationships/image" Target="../media/image2.png"/><Relationship Id="rId12" Type="http://schemas.openxmlformats.org/officeDocument/2006/relationships/image" Target="../media/image3.png"/><Relationship Id="rId2" Type="http://schemas.openxmlformats.org/officeDocument/2006/relationships/image" Target="../media/image42.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7.jpeg"/><Relationship Id="rId5" Type="http://schemas.openxmlformats.org/officeDocument/2006/relationships/image" Target="../media/image33.jpeg"/><Relationship Id="rId15" Type="http://schemas.openxmlformats.org/officeDocument/2006/relationships/image" Target="../media/image39.jpg"/><Relationship Id="rId10" Type="http://schemas.openxmlformats.org/officeDocument/2006/relationships/image" Target="../media/image36.jpeg"/><Relationship Id="rId4" Type="http://schemas.openxmlformats.org/officeDocument/2006/relationships/image" Target="../media/image25.png"/><Relationship Id="rId9" Type="http://schemas.openxmlformats.org/officeDocument/2006/relationships/image" Target="../media/image35.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a:extLst>
              <a:ext uri="{FF2B5EF4-FFF2-40B4-BE49-F238E27FC236}">
                <a16:creationId xmlns:a16="http://schemas.microsoft.com/office/drawing/2014/main" id="{8FC96B84-8B67-273E-80A6-58E04655F227}"/>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3">
            <a:extLst>
              <a:ext uri="{FF2B5EF4-FFF2-40B4-BE49-F238E27FC236}">
                <a16:creationId xmlns:a16="http://schemas.microsoft.com/office/drawing/2014/main" id="{429F84CE-6C8D-5E67-C146-CF718B3C716B}"/>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3">
            <a:extLst>
              <a:ext uri="{FF2B5EF4-FFF2-40B4-BE49-F238E27FC236}">
                <a16:creationId xmlns:a16="http://schemas.microsoft.com/office/drawing/2014/main" id="{1FD1F68F-DC86-08E8-D4A8-E123EB007221}"/>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itle 1">
            <a:extLst>
              <a:ext uri="{FF2B5EF4-FFF2-40B4-BE49-F238E27FC236}">
                <a16:creationId xmlns:a16="http://schemas.microsoft.com/office/drawing/2014/main" id="{C7CB6A36-DAAE-068A-2D86-2C86B727E534}"/>
              </a:ext>
            </a:extLst>
          </p:cNvPr>
          <p:cNvSpPr txBox="1">
            <a:spLocks/>
          </p:cNvSpPr>
          <p:nvPr/>
        </p:nvSpPr>
        <p:spPr>
          <a:xfrm>
            <a:off x="1019859" y="2575941"/>
            <a:ext cx="8433436" cy="183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rgbClr val="1F497D"/>
                </a:solidFill>
              </a:rPr>
              <a:t>A single-blind, phase IV UK multi-</a:t>
            </a:r>
            <a:r>
              <a:rPr lang="en-US" sz="3000" dirty="0" err="1">
                <a:solidFill>
                  <a:srgbClr val="1F497D"/>
                </a:solidFill>
              </a:rPr>
              <a:t>centre</a:t>
            </a:r>
            <a:r>
              <a:rPr lang="en-US" sz="3000" dirty="0">
                <a:solidFill>
                  <a:srgbClr val="1F497D"/>
                </a:solidFill>
              </a:rPr>
              <a:t> randomized controlled trial to determine reactogenicity and immunogenicity of COVID-19 vaccines administered concomitantly with seasonal influenza vaccines</a:t>
            </a:r>
            <a:endParaRPr lang="en-GB" sz="3000" dirty="0">
              <a:solidFill>
                <a:srgbClr val="1F497D"/>
              </a:solidFill>
            </a:endParaRPr>
          </a:p>
        </p:txBody>
      </p:sp>
      <p:sp>
        <p:nvSpPr>
          <p:cNvPr id="29" name="TextBox 28">
            <a:extLst>
              <a:ext uri="{FF2B5EF4-FFF2-40B4-BE49-F238E27FC236}">
                <a16:creationId xmlns:a16="http://schemas.microsoft.com/office/drawing/2014/main" id="{E145A4A5-F7A1-22D1-F2FA-A2ACC032384E}"/>
              </a:ext>
            </a:extLst>
          </p:cNvPr>
          <p:cNvSpPr txBox="1"/>
          <p:nvPr/>
        </p:nvSpPr>
        <p:spPr>
          <a:xfrm>
            <a:off x="1016651" y="4955906"/>
            <a:ext cx="8064834" cy="430887"/>
          </a:xfrm>
          <a:prstGeom prst="rect">
            <a:avLst/>
          </a:prstGeom>
          <a:noFill/>
        </p:spPr>
        <p:txBody>
          <a:bodyPr wrap="square" rtlCol="0">
            <a:spAutoFit/>
          </a:bodyPr>
          <a:lstStyle/>
          <a:p>
            <a:r>
              <a:rPr lang="en-US" sz="2200" dirty="0">
                <a:solidFill>
                  <a:schemeClr val="accent4"/>
                </a:solidFill>
                <a:latin typeface="+mj-lt"/>
                <a:ea typeface="+mj-ea"/>
                <a:cs typeface="+mj-cs"/>
              </a:rPr>
              <a:t>International Clinical Trials Methodology Conference 2022 (Harrogate) </a:t>
            </a:r>
            <a:endParaRPr lang="en-GB" sz="2200" dirty="0">
              <a:solidFill>
                <a:schemeClr val="accent4"/>
              </a:solidFill>
              <a:latin typeface="+mj-lt"/>
              <a:ea typeface="+mj-ea"/>
              <a:cs typeface="+mj-cs"/>
            </a:endParaRPr>
          </a:p>
        </p:txBody>
      </p:sp>
      <p:sp>
        <p:nvSpPr>
          <p:cNvPr id="30" name="Title 1">
            <a:extLst>
              <a:ext uri="{FF2B5EF4-FFF2-40B4-BE49-F238E27FC236}">
                <a16:creationId xmlns:a16="http://schemas.microsoft.com/office/drawing/2014/main" id="{9C58EE8D-11E9-5D47-ED21-82952E8BA6FE}"/>
              </a:ext>
            </a:extLst>
          </p:cNvPr>
          <p:cNvSpPr txBox="1">
            <a:spLocks/>
          </p:cNvSpPr>
          <p:nvPr/>
        </p:nvSpPr>
        <p:spPr>
          <a:xfrm>
            <a:off x="1016651" y="-162968"/>
            <a:ext cx="9356551" cy="112552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l"/>
            <a:r>
              <a:rPr lang="en-US" sz="4000" b="1" dirty="0">
                <a:solidFill>
                  <a:schemeClr val="bg1"/>
                </a:solidFill>
                <a:latin typeface="+mn-lt"/>
              </a:rPr>
              <a:t>Delivering Vaccine Trials at Speed:</a:t>
            </a:r>
            <a:endParaRPr lang="en-GB" sz="4000" b="1" dirty="0">
              <a:solidFill>
                <a:schemeClr val="bg1"/>
              </a:solidFill>
              <a:latin typeface="+mn-lt"/>
            </a:endParaRPr>
          </a:p>
        </p:txBody>
      </p:sp>
      <p:sp>
        <p:nvSpPr>
          <p:cNvPr id="31" name="Title 1">
            <a:extLst>
              <a:ext uri="{FF2B5EF4-FFF2-40B4-BE49-F238E27FC236}">
                <a16:creationId xmlns:a16="http://schemas.microsoft.com/office/drawing/2014/main" id="{C7A7908C-53C3-18D7-8896-AF5BBF6F26EB}"/>
              </a:ext>
            </a:extLst>
          </p:cNvPr>
          <p:cNvSpPr txBox="1">
            <a:spLocks/>
          </p:cNvSpPr>
          <p:nvPr/>
        </p:nvSpPr>
        <p:spPr>
          <a:xfrm>
            <a:off x="5767391" y="508794"/>
            <a:ext cx="6107904" cy="112552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l"/>
            <a:r>
              <a:rPr lang="en-US" sz="4000" b="1" dirty="0">
                <a:solidFill>
                  <a:schemeClr val="bg1"/>
                </a:solidFill>
                <a:latin typeface="+mn-lt"/>
              </a:rPr>
              <a:t>The ComFluCOV Experience</a:t>
            </a:r>
            <a:endParaRPr lang="en-GB" sz="4000" b="1" dirty="0">
              <a:solidFill>
                <a:schemeClr val="bg1"/>
              </a:solidFill>
              <a:latin typeface="+mn-lt"/>
            </a:endParaRPr>
          </a:p>
        </p:txBody>
      </p:sp>
      <p:pic>
        <p:nvPicPr>
          <p:cNvPr id="32" name="Picture 8" descr="University Hospitals Bristol and Weston NHS Foundation Trust (UHBW NHS)">
            <a:extLst>
              <a:ext uri="{FF2B5EF4-FFF2-40B4-BE49-F238E27FC236}">
                <a16:creationId xmlns:a16="http://schemas.microsoft.com/office/drawing/2014/main" id="{C6AA3486-FE0D-BC88-6206-07F7F3A17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877" y="5697041"/>
            <a:ext cx="2005771" cy="9449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con&#10;&#10;Description automatically generated">
            <a:extLst>
              <a:ext uri="{FF2B5EF4-FFF2-40B4-BE49-F238E27FC236}">
                <a16:creationId xmlns:a16="http://schemas.microsoft.com/office/drawing/2014/main" id="{E5ED0A58-5F55-68C9-E674-1E08697BD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612" y="5829598"/>
            <a:ext cx="849241" cy="849241"/>
          </a:xfrm>
          <a:prstGeom prst="rect">
            <a:avLst/>
          </a:prstGeom>
        </p:spPr>
      </p:pic>
      <p:pic>
        <p:nvPicPr>
          <p:cNvPr id="34" name="Picture 33">
            <a:extLst>
              <a:ext uri="{FF2B5EF4-FFF2-40B4-BE49-F238E27FC236}">
                <a16:creationId xmlns:a16="http://schemas.microsoft.com/office/drawing/2014/main" id="{21D51012-14F5-030C-5B36-3C23B482DFC9}"/>
              </a:ext>
            </a:extLst>
          </p:cNvPr>
          <p:cNvPicPr>
            <a:picLocks noChangeAspect="1"/>
          </p:cNvPicPr>
          <p:nvPr/>
        </p:nvPicPr>
        <p:blipFill rotWithShape="1">
          <a:blip r:embed="rId5"/>
          <a:srcRect l="68211" b="-19181"/>
          <a:stretch/>
        </p:blipFill>
        <p:spPr>
          <a:xfrm>
            <a:off x="503308" y="5786581"/>
            <a:ext cx="2924941" cy="1056767"/>
          </a:xfrm>
          <a:prstGeom prst="rect">
            <a:avLst/>
          </a:prstGeom>
        </p:spPr>
      </p:pic>
      <p:pic>
        <p:nvPicPr>
          <p:cNvPr id="2054" name="Picture 6" descr="Funding | The University of Edinburgh">
            <a:extLst>
              <a:ext uri="{FF2B5EF4-FFF2-40B4-BE49-F238E27FC236}">
                <a16:creationId xmlns:a16="http://schemas.microsoft.com/office/drawing/2014/main" id="{F0712AE1-3135-ED2B-48BA-E1988829D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752" y="5329764"/>
            <a:ext cx="3321082" cy="14760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F459BD4-2636-D116-458F-3E3C76A725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1828" y="1506978"/>
            <a:ext cx="2133754" cy="1104295"/>
          </a:xfrm>
          <a:prstGeom prst="rect">
            <a:avLst/>
          </a:prstGeom>
        </p:spPr>
      </p:pic>
      <p:sp>
        <p:nvSpPr>
          <p:cNvPr id="15" name="Text Box 2">
            <a:extLst>
              <a:ext uri="{FF2B5EF4-FFF2-40B4-BE49-F238E27FC236}">
                <a16:creationId xmlns:a16="http://schemas.microsoft.com/office/drawing/2014/main" id="{4C9F7860-0298-05C3-8B39-D9D7E5895489}"/>
              </a:ext>
            </a:extLst>
          </p:cNvPr>
          <p:cNvSpPr txBox="1">
            <a:spLocks noChangeArrowheads="1"/>
          </p:cNvSpPr>
          <p:nvPr/>
        </p:nvSpPr>
        <p:spPr bwMode="auto">
          <a:xfrm>
            <a:off x="10105264" y="2565338"/>
            <a:ext cx="1738216" cy="29207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Sarah Baos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Rajeka Lazarus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Rachel Todd</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Russell Thirard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Jana Kirwan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Katie Joyce</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David Hutton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Rosie Harris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Lucy Culliford</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Maddie Clout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Heike Cappel-Porter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500" dirty="0">
                <a:solidFill>
                  <a:srgbClr val="1F497D"/>
                </a:solidFill>
                <a:latin typeface="+mj-lt"/>
                <a:ea typeface="+mj-ea"/>
                <a:cs typeface="+mj-cs"/>
              </a:rPr>
              <a:t>Chris Rogers</a:t>
            </a:r>
          </a:p>
        </p:txBody>
      </p:sp>
    </p:spTree>
    <p:extLst>
      <p:ext uri="{BB962C8B-B14F-4D97-AF65-F5344CB8AC3E}">
        <p14:creationId xmlns:p14="http://schemas.microsoft.com/office/powerpoint/2010/main" val="195044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a:extLst>
              <a:ext uri="{FF2B5EF4-FFF2-40B4-BE49-F238E27FC236}">
                <a16:creationId xmlns:a16="http://schemas.microsoft.com/office/drawing/2014/main" id="{96DDBEF9-998B-5B26-B460-CC86CA3CCDF7}"/>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3">
            <a:extLst>
              <a:ext uri="{FF2B5EF4-FFF2-40B4-BE49-F238E27FC236}">
                <a16:creationId xmlns:a16="http://schemas.microsoft.com/office/drawing/2014/main" id="{C7A1C047-B6DE-9318-A070-C511E9B7C698}"/>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Picture 8" descr="Free vector graphics of Coronavirus">
            <a:extLst>
              <a:ext uri="{FF2B5EF4-FFF2-40B4-BE49-F238E27FC236}">
                <a16:creationId xmlns:a16="http://schemas.microsoft.com/office/drawing/2014/main" id="{26905421-95A7-51CB-8C05-23DE4C33D1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30" t="21657" b="22275"/>
          <a:stretch/>
        </p:blipFill>
        <p:spPr bwMode="auto">
          <a:xfrm>
            <a:off x="10070793" y="4606139"/>
            <a:ext cx="1759473" cy="1763501"/>
          </a:xfrm>
          <a:prstGeom prst="ellipse">
            <a:avLst/>
          </a:prstGeom>
          <a:noFill/>
          <a:extLst>
            <a:ext uri="{909E8E84-426E-40DD-AFC4-6F175D3DCCD1}">
              <a14:hiddenFill xmlns:a14="http://schemas.microsoft.com/office/drawing/2010/main">
                <a:solidFill>
                  <a:srgbClr val="FFFFFF"/>
                </a:solidFill>
              </a14:hiddenFill>
            </a:ext>
          </a:extLst>
        </p:spPr>
      </p:pic>
      <p:pic>
        <p:nvPicPr>
          <p:cNvPr id="50" name="Picture 8" descr="Free vector graphics of Coronavirus">
            <a:extLst>
              <a:ext uri="{FF2B5EF4-FFF2-40B4-BE49-F238E27FC236}">
                <a16:creationId xmlns:a16="http://schemas.microsoft.com/office/drawing/2014/main" id="{ABA8013A-EAC3-9F31-0018-C65AA8394F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30" t="21657" b="22275"/>
          <a:stretch/>
        </p:blipFill>
        <p:spPr bwMode="auto">
          <a:xfrm>
            <a:off x="5311963" y="4996986"/>
            <a:ext cx="1759473" cy="1763501"/>
          </a:xfrm>
          <a:prstGeom prst="ellipse">
            <a:avLst/>
          </a:prstGeom>
          <a:noFill/>
          <a:extLst>
            <a:ext uri="{909E8E84-426E-40DD-AFC4-6F175D3DCCD1}">
              <a14:hiddenFill xmlns:a14="http://schemas.microsoft.com/office/drawing/2010/main">
                <a:solidFill>
                  <a:srgbClr val="FFFFFF"/>
                </a:solidFill>
              </a14:hiddenFill>
            </a:ext>
          </a:extLst>
        </p:spPr>
      </p:pic>
      <p:pic>
        <p:nvPicPr>
          <p:cNvPr id="51" name="Picture 8" descr="Free vector graphics of Coronavirus">
            <a:extLst>
              <a:ext uri="{FF2B5EF4-FFF2-40B4-BE49-F238E27FC236}">
                <a16:creationId xmlns:a16="http://schemas.microsoft.com/office/drawing/2014/main" id="{43D8426A-4753-5E99-C711-9636E70FFB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30" t="21657" b="22275"/>
          <a:stretch/>
        </p:blipFill>
        <p:spPr bwMode="auto">
          <a:xfrm>
            <a:off x="855074" y="4606139"/>
            <a:ext cx="1759473" cy="1763501"/>
          </a:xfrm>
          <a:prstGeom prst="ellipse">
            <a:avLst/>
          </a:prstGeom>
          <a:noFill/>
          <a:extLst>
            <a:ext uri="{909E8E84-426E-40DD-AFC4-6F175D3DCCD1}">
              <a14:hiddenFill xmlns:a14="http://schemas.microsoft.com/office/drawing/2010/main">
                <a:solidFill>
                  <a:srgbClr val="FFFFFF"/>
                </a:solidFill>
              </a14:hiddenFill>
            </a:ext>
          </a:extLst>
        </p:spPr>
      </p:pic>
      <p:pic>
        <p:nvPicPr>
          <p:cNvPr id="53" name="Picture 6" descr="Free vector graphics of Coronavirus">
            <a:extLst>
              <a:ext uri="{FF2B5EF4-FFF2-40B4-BE49-F238E27FC236}">
                <a16:creationId xmlns:a16="http://schemas.microsoft.com/office/drawing/2014/main" id="{B598B2DA-2058-2F2B-D145-56256AE2A6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32" t="21090" r="34730" b="20401"/>
          <a:stretch/>
        </p:blipFill>
        <p:spPr bwMode="auto">
          <a:xfrm>
            <a:off x="3077834" y="4226070"/>
            <a:ext cx="1867036" cy="1830526"/>
          </a:xfrm>
          <a:prstGeom prst="ellipse">
            <a:avLst/>
          </a:prstGeom>
          <a:noFill/>
          <a:extLst>
            <a:ext uri="{909E8E84-426E-40DD-AFC4-6F175D3DCCD1}">
              <a14:hiddenFill xmlns:a14="http://schemas.microsoft.com/office/drawing/2010/main">
                <a:solidFill>
                  <a:srgbClr val="FFFFFF"/>
                </a:solidFill>
              </a14:hiddenFill>
            </a:ext>
          </a:extLst>
        </p:spPr>
      </p:pic>
      <p:pic>
        <p:nvPicPr>
          <p:cNvPr id="54" name="Picture 6" descr="Free vector graphics of Coronavirus">
            <a:extLst>
              <a:ext uri="{FF2B5EF4-FFF2-40B4-BE49-F238E27FC236}">
                <a16:creationId xmlns:a16="http://schemas.microsoft.com/office/drawing/2014/main" id="{5122B444-2CFD-73FD-1B4A-9A08C336E2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32" t="21090" r="34730" b="20401"/>
          <a:stretch/>
        </p:blipFill>
        <p:spPr bwMode="auto">
          <a:xfrm>
            <a:off x="7454050" y="4888477"/>
            <a:ext cx="1867036" cy="1830526"/>
          </a:xfrm>
          <a:prstGeom prst="ellipse">
            <a:avLst/>
          </a:prstGeom>
          <a:noFill/>
          <a:extLst>
            <a:ext uri="{909E8E84-426E-40DD-AFC4-6F175D3DCCD1}">
              <a14:hiddenFill xmlns:a14="http://schemas.microsoft.com/office/drawing/2010/main">
                <a:solidFill>
                  <a:srgbClr val="FFFFFF"/>
                </a:solidFill>
              </a14:hiddenFill>
            </a:ext>
          </a:extLst>
        </p:spPr>
      </p:pic>
      <p:pic>
        <p:nvPicPr>
          <p:cNvPr id="56" name="Picture 6" descr="Free vector graphics of Coronavirus">
            <a:extLst>
              <a:ext uri="{FF2B5EF4-FFF2-40B4-BE49-F238E27FC236}">
                <a16:creationId xmlns:a16="http://schemas.microsoft.com/office/drawing/2014/main" id="{F1BF1D8A-74A1-8017-B13B-34060E6948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32" t="21090" r="34730" b="20401"/>
          <a:stretch/>
        </p:blipFill>
        <p:spPr bwMode="auto">
          <a:xfrm>
            <a:off x="8578875" y="3508772"/>
            <a:ext cx="1867036" cy="1830526"/>
          </a:xfrm>
          <a:prstGeom prst="ellipse">
            <a:avLst/>
          </a:prstGeom>
          <a:noFill/>
          <a:extLst>
            <a:ext uri="{909E8E84-426E-40DD-AFC4-6F175D3DCCD1}">
              <a14:hiddenFill xmlns:a14="http://schemas.microsoft.com/office/drawing/2010/main">
                <a:solidFill>
                  <a:srgbClr val="FFFFFF"/>
                </a:solidFill>
              </a14:hiddenFill>
            </a:ext>
          </a:extLst>
        </p:spPr>
      </p:pic>
      <p:sp>
        <p:nvSpPr>
          <p:cNvPr id="55" name="Title 1">
            <a:extLst>
              <a:ext uri="{FF2B5EF4-FFF2-40B4-BE49-F238E27FC236}">
                <a16:creationId xmlns:a16="http://schemas.microsoft.com/office/drawing/2014/main" id="{2ECA8F02-C4D1-44CE-81A6-7D9A3F612CBA}"/>
              </a:ext>
            </a:extLst>
          </p:cNvPr>
          <p:cNvSpPr txBox="1">
            <a:spLocks/>
          </p:cNvSpPr>
          <p:nvPr/>
        </p:nvSpPr>
        <p:spPr>
          <a:xfrm>
            <a:off x="1155875" y="1685641"/>
            <a:ext cx="10414861" cy="486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It’s a world-wide pandemic, we need to boost immunity</a:t>
            </a:r>
          </a:p>
          <a:p>
            <a:pPr>
              <a:spcAft>
                <a:spcPts val="2400"/>
              </a:spcAft>
            </a:pPr>
            <a:r>
              <a:rPr lang="en-US" sz="3000" dirty="0">
                <a:solidFill>
                  <a:schemeClr val="accent4"/>
                </a:solidFill>
                <a:latin typeface="+mn-lt"/>
              </a:rPr>
              <a:t>Another wave is coming, and we are worried about flu you see</a:t>
            </a:r>
          </a:p>
          <a:p>
            <a:pPr>
              <a:spcAft>
                <a:spcPts val="2400"/>
              </a:spcAft>
            </a:pPr>
            <a:r>
              <a:rPr lang="en-US" sz="3000" dirty="0">
                <a:solidFill>
                  <a:schemeClr val="accent4"/>
                </a:solidFill>
                <a:latin typeface="+mn-lt"/>
              </a:rPr>
              <a:t>We’ve got to jab the population as quick as we can</a:t>
            </a:r>
          </a:p>
          <a:p>
            <a:pPr>
              <a:spcAft>
                <a:spcPts val="2400"/>
              </a:spcAft>
            </a:pPr>
            <a:r>
              <a:rPr lang="en-US" sz="3000" dirty="0">
                <a:solidFill>
                  <a:schemeClr val="accent4"/>
                </a:solidFill>
                <a:latin typeface="+mn-lt"/>
              </a:rPr>
              <a:t>Co-vaccination seems a possible plan</a:t>
            </a:r>
          </a:p>
          <a:p>
            <a:endParaRPr lang="en-GB" sz="2800" dirty="0">
              <a:solidFill>
                <a:schemeClr val="accent1"/>
              </a:solidFill>
              <a:latin typeface="+mn-lt"/>
            </a:endParaRPr>
          </a:p>
        </p:txBody>
      </p:sp>
      <p:sp>
        <p:nvSpPr>
          <p:cNvPr id="20" name="Rectangle 3">
            <a:extLst>
              <a:ext uri="{FF2B5EF4-FFF2-40B4-BE49-F238E27FC236}">
                <a16:creationId xmlns:a16="http://schemas.microsoft.com/office/drawing/2014/main" id="{B9F0214C-1337-E88A-20FB-3F7034A71056}"/>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1ECC41FF-A11C-64D6-51EA-4B7A5A84AECC}"/>
              </a:ext>
            </a:extLst>
          </p:cNvPr>
          <p:cNvSpPr txBox="1">
            <a:spLocks/>
          </p:cNvSpPr>
          <p:nvPr/>
        </p:nvSpPr>
        <p:spPr>
          <a:xfrm>
            <a:off x="1177871" y="379837"/>
            <a:ext cx="8640673" cy="71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u="sng" dirty="0">
                <a:solidFill>
                  <a:schemeClr val="bg1"/>
                </a:solidFill>
                <a:latin typeface="+mn-lt"/>
              </a:rPr>
              <a:t>WHY</a:t>
            </a:r>
            <a:r>
              <a:rPr lang="en-GB" sz="4000" b="1" dirty="0">
                <a:solidFill>
                  <a:schemeClr val="bg1"/>
                </a:solidFill>
                <a:latin typeface="+mn-lt"/>
              </a:rPr>
              <a:t> was ComFluCOV designed?</a:t>
            </a:r>
          </a:p>
        </p:txBody>
      </p:sp>
      <p:pic>
        <p:nvPicPr>
          <p:cNvPr id="48" name="Picture 8" descr="Free vector graphics of Coronavirus">
            <a:extLst>
              <a:ext uri="{FF2B5EF4-FFF2-40B4-BE49-F238E27FC236}">
                <a16:creationId xmlns:a16="http://schemas.microsoft.com/office/drawing/2014/main" id="{B8BC598E-C8B6-DD19-2D27-2FA6D02643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30" t="21657" b="22275"/>
          <a:stretch/>
        </p:blipFill>
        <p:spPr bwMode="auto">
          <a:xfrm>
            <a:off x="9144751" y="280117"/>
            <a:ext cx="1759473" cy="1763501"/>
          </a:xfrm>
          <a:prstGeom prst="ellipse">
            <a:avLst/>
          </a:prstGeom>
          <a:noFill/>
          <a:extLst>
            <a:ext uri="{909E8E84-426E-40DD-AFC4-6F175D3DCCD1}">
              <a14:hiddenFill xmlns:a14="http://schemas.microsoft.com/office/drawing/2010/main">
                <a:solidFill>
                  <a:srgbClr val="FFFFFF"/>
                </a:solidFill>
              </a14:hiddenFill>
            </a:ext>
          </a:extLst>
        </p:spPr>
      </p:pic>
      <p:pic>
        <p:nvPicPr>
          <p:cNvPr id="46" name="Picture 8" descr="Free vector graphics of Coronavirus">
            <a:extLst>
              <a:ext uri="{FF2B5EF4-FFF2-40B4-BE49-F238E27FC236}">
                <a16:creationId xmlns:a16="http://schemas.microsoft.com/office/drawing/2014/main" id="{1085B810-F34B-A4C5-4F0E-C94AC59A5F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30" t="21657" b="22275"/>
          <a:stretch/>
        </p:blipFill>
        <p:spPr bwMode="auto">
          <a:xfrm>
            <a:off x="198372" y="782673"/>
            <a:ext cx="1759473" cy="1763501"/>
          </a:xfrm>
          <a:prstGeom prst="ellipse">
            <a:avLst/>
          </a:prstGeom>
          <a:noFill/>
          <a:extLst>
            <a:ext uri="{909E8E84-426E-40DD-AFC4-6F175D3DCCD1}">
              <a14:hiddenFill xmlns:a14="http://schemas.microsoft.com/office/drawing/2010/main">
                <a:solidFill>
                  <a:srgbClr val="FFFFFF"/>
                </a:solidFill>
              </a14:hiddenFill>
            </a:ext>
          </a:extLst>
        </p:spPr>
      </p:pic>
      <p:pic>
        <p:nvPicPr>
          <p:cNvPr id="47" name="Picture 8" descr="Free vector graphics of Coronavirus">
            <a:extLst>
              <a:ext uri="{FF2B5EF4-FFF2-40B4-BE49-F238E27FC236}">
                <a16:creationId xmlns:a16="http://schemas.microsoft.com/office/drawing/2014/main" id="{CDF62526-1FDE-EA24-A2A7-ED666A2AFB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30" t="21657" b="22275"/>
          <a:stretch/>
        </p:blipFill>
        <p:spPr bwMode="auto">
          <a:xfrm>
            <a:off x="4680798" y="935169"/>
            <a:ext cx="1759473" cy="1763501"/>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6" descr="Free vector graphics of Coronavirus">
            <a:extLst>
              <a:ext uri="{FF2B5EF4-FFF2-40B4-BE49-F238E27FC236}">
                <a16:creationId xmlns:a16="http://schemas.microsoft.com/office/drawing/2014/main" id="{A6B49F5A-B60D-CA2E-4172-FE3A5CFC95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32" t="21090" r="34730" b="20401"/>
          <a:stretch/>
        </p:blipFill>
        <p:spPr bwMode="auto">
          <a:xfrm>
            <a:off x="2575401" y="761411"/>
            <a:ext cx="1867036" cy="1830526"/>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6" descr="Free vector graphics of Coronavirus">
            <a:extLst>
              <a:ext uri="{FF2B5EF4-FFF2-40B4-BE49-F238E27FC236}">
                <a16:creationId xmlns:a16="http://schemas.microsoft.com/office/drawing/2014/main" id="{283662FB-CCAF-3C94-EAAE-B30D69C738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32" t="21090" r="34730" b="20401"/>
          <a:stretch/>
        </p:blipFill>
        <p:spPr bwMode="auto">
          <a:xfrm>
            <a:off x="7195009" y="815739"/>
            <a:ext cx="1867036" cy="1830526"/>
          </a:xfrm>
          <a:prstGeom prst="ellipse">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D518082-A502-46FC-B892-28721B08701F}"/>
              </a:ext>
            </a:extLst>
          </p:cNvPr>
          <p:cNvGrpSpPr/>
          <p:nvPr/>
        </p:nvGrpSpPr>
        <p:grpSpPr>
          <a:xfrm>
            <a:off x="-42583" y="-505883"/>
            <a:ext cx="12306639" cy="7362990"/>
            <a:chOff x="-42583" y="-505883"/>
            <a:chExt cx="12306639" cy="7362990"/>
          </a:xfrm>
        </p:grpSpPr>
        <p:sp>
          <p:nvSpPr>
            <p:cNvPr id="3" name="Rectangle 2">
              <a:extLst>
                <a:ext uri="{FF2B5EF4-FFF2-40B4-BE49-F238E27FC236}">
                  <a16:creationId xmlns:a16="http://schemas.microsoft.com/office/drawing/2014/main" id="{4D0095C2-4545-5B2A-604F-100657C56294}"/>
                </a:ext>
              </a:extLst>
            </p:cNvPr>
            <p:cNvSpPr/>
            <p:nvPr/>
          </p:nvSpPr>
          <p:spPr>
            <a:xfrm>
              <a:off x="6532" y="-893"/>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3">
              <a:extLst>
                <a:ext uri="{FF2B5EF4-FFF2-40B4-BE49-F238E27FC236}">
                  <a16:creationId xmlns:a16="http://schemas.microsoft.com/office/drawing/2014/main" id="{19877164-D903-29A9-A9BA-A03BAB0FD0E3}"/>
                </a:ext>
              </a:extLst>
            </p:cNvPr>
            <p:cNvSpPr/>
            <p:nvPr/>
          </p:nvSpPr>
          <p:spPr>
            <a:xfrm rot="312773">
              <a:off x="-42583" y="-505883"/>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3">
              <a:extLst>
                <a:ext uri="{FF2B5EF4-FFF2-40B4-BE49-F238E27FC236}">
                  <a16:creationId xmlns:a16="http://schemas.microsoft.com/office/drawing/2014/main" id="{C43B50A9-6970-D078-A84E-F177DB98F72C}"/>
                </a:ext>
              </a:extLst>
            </p:cNvPr>
            <p:cNvSpPr/>
            <p:nvPr/>
          </p:nvSpPr>
          <p:spPr>
            <a:xfrm rot="177734">
              <a:off x="-15128" y="-306788"/>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3">
              <a:extLst>
                <a:ext uri="{FF2B5EF4-FFF2-40B4-BE49-F238E27FC236}">
                  <a16:creationId xmlns:a16="http://schemas.microsoft.com/office/drawing/2014/main" id="{DFA3DC14-6951-B23C-80B2-EEB66B0A4345}"/>
                </a:ext>
              </a:extLst>
            </p:cNvPr>
            <p:cNvSpPr/>
            <p:nvPr/>
          </p:nvSpPr>
          <p:spPr>
            <a:xfrm>
              <a:off x="10198" y="10415"/>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itle 1">
              <a:extLst>
                <a:ext uri="{FF2B5EF4-FFF2-40B4-BE49-F238E27FC236}">
                  <a16:creationId xmlns:a16="http://schemas.microsoft.com/office/drawing/2014/main" id="{624274BF-4E3A-E22E-66B5-E4E68B7C04AA}"/>
                </a:ext>
              </a:extLst>
            </p:cNvPr>
            <p:cNvSpPr txBox="1">
              <a:spLocks/>
            </p:cNvSpPr>
            <p:nvPr/>
          </p:nvSpPr>
          <p:spPr>
            <a:xfrm>
              <a:off x="1188069" y="390252"/>
              <a:ext cx="8640673" cy="71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u="sng" dirty="0">
                  <a:solidFill>
                    <a:schemeClr val="bg1"/>
                  </a:solidFill>
                  <a:latin typeface="+mn-lt"/>
                </a:rPr>
                <a:t>WHY</a:t>
              </a:r>
              <a:r>
                <a:rPr lang="en-GB" sz="4000" b="1" dirty="0">
                  <a:solidFill>
                    <a:schemeClr val="bg1"/>
                  </a:solidFill>
                  <a:latin typeface="+mn-lt"/>
                </a:rPr>
                <a:t> was ComFluCOV designed?</a:t>
              </a:r>
            </a:p>
          </p:txBody>
        </p:sp>
        <p:sp>
          <p:nvSpPr>
            <p:cNvPr id="32" name="Title 1">
              <a:extLst>
                <a:ext uri="{FF2B5EF4-FFF2-40B4-BE49-F238E27FC236}">
                  <a16:creationId xmlns:a16="http://schemas.microsoft.com/office/drawing/2014/main" id="{874E7EB9-51E3-3243-D83B-C2EA817A4E48}"/>
                </a:ext>
              </a:extLst>
            </p:cNvPr>
            <p:cNvSpPr txBox="1">
              <a:spLocks/>
            </p:cNvSpPr>
            <p:nvPr/>
          </p:nvSpPr>
          <p:spPr>
            <a:xfrm>
              <a:off x="1152340" y="2214056"/>
              <a:ext cx="10414861" cy="1665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rgbClr val="003399"/>
                  </a:solidFill>
                  <a:latin typeface="+mn-lt"/>
                </a:rPr>
                <a:t>It’s a world-wide pandemic, we need to boost immunity</a:t>
              </a:r>
            </a:p>
            <a:p>
              <a:pPr>
                <a:spcAft>
                  <a:spcPts val="2400"/>
                </a:spcAft>
              </a:pPr>
              <a:r>
                <a:rPr lang="en-US" sz="3000" dirty="0">
                  <a:solidFill>
                    <a:srgbClr val="003399"/>
                  </a:solidFill>
                  <a:latin typeface="+mn-lt"/>
                </a:rPr>
                <a:t>Another wave is coming, and we are worried about flu you see</a:t>
              </a:r>
            </a:p>
          </p:txBody>
        </p:sp>
      </p:grpSp>
      <p:sp>
        <p:nvSpPr>
          <p:cNvPr id="26" name="Title 1">
            <a:extLst>
              <a:ext uri="{FF2B5EF4-FFF2-40B4-BE49-F238E27FC236}">
                <a16:creationId xmlns:a16="http://schemas.microsoft.com/office/drawing/2014/main" id="{0297DC84-2400-1F01-C78C-21C5325B6803}"/>
              </a:ext>
            </a:extLst>
          </p:cNvPr>
          <p:cNvSpPr txBox="1">
            <a:spLocks/>
          </p:cNvSpPr>
          <p:nvPr/>
        </p:nvSpPr>
        <p:spPr>
          <a:xfrm>
            <a:off x="1155735" y="3827294"/>
            <a:ext cx="10414861" cy="2022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We’ve got to jab the population as quick as we can</a:t>
            </a:r>
          </a:p>
          <a:p>
            <a:pPr>
              <a:spcAft>
                <a:spcPts val="2400"/>
              </a:spcAft>
            </a:pPr>
            <a:r>
              <a:rPr lang="en-US" sz="3000" dirty="0">
                <a:solidFill>
                  <a:schemeClr val="accent4"/>
                </a:solidFill>
                <a:latin typeface="+mn-lt"/>
              </a:rPr>
              <a:t>Co-vaccination seems a possible plan</a:t>
            </a:r>
          </a:p>
          <a:p>
            <a:endParaRPr lang="en-GB" sz="2800" dirty="0">
              <a:solidFill>
                <a:schemeClr val="accent1"/>
              </a:solidFill>
              <a:latin typeface="+mn-lt"/>
            </a:endParaRPr>
          </a:p>
        </p:txBody>
      </p:sp>
      <p:pic>
        <p:nvPicPr>
          <p:cNvPr id="33" name="Picture 2" descr="Free Ride To Your Vaccine - Lebanon Transit">
            <a:extLst>
              <a:ext uri="{FF2B5EF4-FFF2-40B4-BE49-F238E27FC236}">
                <a16:creationId xmlns:a16="http://schemas.microsoft.com/office/drawing/2014/main" id="{EBFDA8CF-D2E7-C250-32CE-8399D9F0E5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107" y="4444385"/>
            <a:ext cx="2372011" cy="237201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Free Ride To Your Vaccine - Lebanon Transit">
            <a:extLst>
              <a:ext uri="{FF2B5EF4-FFF2-40B4-BE49-F238E27FC236}">
                <a16:creationId xmlns:a16="http://schemas.microsoft.com/office/drawing/2014/main" id="{6C1B9A0F-46E0-5844-5EB1-3743EC325D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36"/>
          <a:stretch/>
        </p:blipFill>
        <p:spPr bwMode="auto">
          <a:xfrm flipH="1">
            <a:off x="8358518" y="4445738"/>
            <a:ext cx="1737111" cy="2372011"/>
          </a:xfrm>
          <a:prstGeom prst="rect">
            <a:avLst/>
          </a:prstGeom>
          <a:noFill/>
          <a:extLst>
            <a:ext uri="{909E8E84-426E-40DD-AFC4-6F175D3DCCD1}">
              <a14:hiddenFill xmlns:a14="http://schemas.microsoft.com/office/drawing/2010/main">
                <a:solidFill>
                  <a:srgbClr val="FFFFFF"/>
                </a:solidFill>
              </a14:hiddenFill>
            </a:ext>
          </a:extLst>
        </p:spPr>
      </p:pic>
      <p:pic>
        <p:nvPicPr>
          <p:cNvPr id="4" name="COMFLUCOV WHY">
            <a:hlinkClick r:id="" action="ppaction://media"/>
            <a:extLst>
              <a:ext uri="{FF2B5EF4-FFF2-40B4-BE49-F238E27FC236}">
                <a16:creationId xmlns:a16="http://schemas.microsoft.com/office/drawing/2014/main" id="{4E6A1DC5-9624-1E49-EBDE-3FAC193F04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5" name="COMFLUCOV WHY">
            <a:hlinkClick r:id="" action="ppaction://media"/>
            <a:extLst>
              <a:ext uri="{FF2B5EF4-FFF2-40B4-BE49-F238E27FC236}">
                <a16:creationId xmlns:a16="http://schemas.microsoft.com/office/drawing/2014/main" id="{637ADA62-C3CD-380F-13E0-C2BEEE57B2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47818" y="6400532"/>
            <a:ext cx="406400" cy="406400"/>
          </a:xfrm>
          <a:prstGeom prst="rect">
            <a:avLst/>
          </a:prstGeom>
        </p:spPr>
      </p:pic>
    </p:spTree>
    <p:extLst>
      <p:ext uri="{BB962C8B-B14F-4D97-AF65-F5344CB8AC3E}">
        <p14:creationId xmlns:p14="http://schemas.microsoft.com/office/powerpoint/2010/main" val="111923699"/>
      </p:ext>
    </p:extLst>
  </p:cSld>
  <p:clrMapOvr>
    <a:masterClrMapping/>
  </p:clrMapOvr>
  <mc:AlternateContent xmlns:mc="http://schemas.openxmlformats.org/markup-compatibility/2006" xmlns:p14="http://schemas.microsoft.com/office/powerpoint/2010/main">
    <mc:Choice Requires="p14">
      <p:transition p14:dur="10" advClick="0" advTm="50"/>
    </mc:Choice>
    <mc:Fallback xmlns="">
      <p:transition advClick="0"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3000"/>
                                  </p:stCondLst>
                                  <p:iterate type="wd">
                                    <p:tmPct val="10000"/>
                                  </p:iterate>
                                  <p:childTnLst>
                                    <p:animClr clrSpc="rgb" dir="cw">
                                      <p:cBhvr override="childStyle">
                                        <p:cTn id="10" dur="3000" fill="hold"/>
                                        <p:tgtEl>
                                          <p:spTgt spid="55">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55">
                                            <p:txEl>
                                              <p:pRg st="0" end="0"/>
                                            </p:txEl>
                                          </p:spTgt>
                                        </p:tgtEl>
                                        <p:attrNameLst>
                                          <p:attrName>ppt_c</p:attrName>
                                        </p:attrNameLst>
                                      </p:cBhvr>
                                      <p:to>
                                        <a:srgbClr val="003399"/>
                                      </p:to>
                                    </p:animClr>
                                  </p:subTnLst>
                                </p:cTn>
                              </p:par>
                              <p:par>
                                <p:cTn id="11" presetID="10" presetClass="entr" presetSubtype="0" fill="hold" nodeType="withEffect">
                                  <p:stCondLst>
                                    <p:cond delay="350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4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5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65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400"/>
                                        <p:tgtEl>
                                          <p:spTgt spid="53"/>
                                        </p:tgtEl>
                                      </p:cBhvr>
                                    </p:animEffect>
                                  </p:childTnLst>
                                </p:cTn>
                              </p:par>
                              <p:par>
                                <p:cTn id="23" presetID="10" presetClass="entr" presetSubtype="0" fill="hold" nodeType="withEffect">
                                  <p:stCondLst>
                                    <p:cond delay="75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300"/>
                                        <p:tgtEl>
                                          <p:spTgt spid="56"/>
                                        </p:tgtEl>
                                      </p:cBhvr>
                                    </p:animEffect>
                                  </p:childTnLst>
                                </p:cTn>
                              </p:par>
                            </p:childTnLst>
                          </p:cTn>
                        </p:par>
                        <p:par>
                          <p:cTn id="26" fill="hold">
                            <p:stCondLst>
                              <p:cond delay="8700"/>
                            </p:stCondLst>
                            <p:childTnLst>
                              <p:par>
                                <p:cTn id="27" presetID="3" presetClass="emph" presetSubtype="2" fill="hold" nodeType="afterEffect">
                                  <p:stCondLst>
                                    <p:cond delay="0"/>
                                  </p:stCondLst>
                                  <p:iterate type="wd">
                                    <p:tmPct val="10000"/>
                                  </p:iterate>
                                  <p:childTnLst>
                                    <p:animClr clrSpc="rgb" dir="cw">
                                      <p:cBhvr override="childStyle">
                                        <p:cTn id="28" dur="2000" fill="hold"/>
                                        <p:tgtEl>
                                          <p:spTgt spid="55">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55">
                                            <p:txEl>
                                              <p:pRg st="1" end="1"/>
                                            </p:txEl>
                                          </p:spTgt>
                                        </p:tgtEl>
                                        <p:attrNameLst>
                                          <p:attrName>ppt_c</p:attrName>
                                        </p:attrNameLst>
                                      </p:cBhvr>
                                      <p:to>
                                        <a:srgbClr val="003399"/>
                                      </p:to>
                                    </p:animClr>
                                  </p:subTnLst>
                                </p:cTn>
                              </p:par>
                              <p:par>
                                <p:cTn id="29" presetID="10" presetClass="entr" presetSubtype="0" fill="hold" nodeType="withEffect">
                                  <p:stCondLst>
                                    <p:cond delay="300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nodeType="withEffect">
                                  <p:stCondLst>
                                    <p:cond delay="250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30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nodeType="withEffect">
                                  <p:stCondLst>
                                    <p:cond delay="350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nodeType="withEffect">
                                  <p:stCondLst>
                                    <p:cond delay="40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450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par>
                          <p:cTn id="47" fill="hold">
                            <p:stCondLst>
                              <p:cond delay="13700"/>
                            </p:stCondLst>
                            <p:childTnLst>
                              <p:par>
                                <p:cTn id="48" presetID="1"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par>
                          <p:cTn id="50" fill="hold">
                            <p:stCondLst>
                              <p:cond delay="13700"/>
                            </p:stCondLst>
                            <p:childTnLst>
                              <p:par>
                                <p:cTn id="51" presetID="3" presetClass="emph" presetSubtype="2" fill="hold" nodeType="afterEffect">
                                  <p:stCondLst>
                                    <p:cond delay="0"/>
                                  </p:stCondLst>
                                  <p:iterate type="lt">
                                    <p:tmPct val="5000"/>
                                  </p:iterate>
                                  <p:childTnLst>
                                    <p:animClr clrSpc="rgb" dir="cw">
                                      <p:cBhvr override="childStyle">
                                        <p:cTn id="52" dur="2000" fill="hold"/>
                                        <p:tgtEl>
                                          <p:spTgt spid="26">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26">
                                            <p:txEl>
                                              <p:pRg st="0" end="0"/>
                                            </p:txEl>
                                          </p:spTgt>
                                        </p:tgtEl>
                                        <p:attrNameLst>
                                          <p:attrName>ppt_c</p:attrName>
                                        </p:attrNameLst>
                                      </p:cBhvr>
                                      <p:to>
                                        <a:srgbClr val="003399"/>
                                      </p:to>
                                    </p:animClr>
                                  </p:subTnLst>
                                </p:cTn>
                              </p:par>
                              <p:par>
                                <p:cTn id="53" presetID="10" presetClass="entr" presetSubtype="0" fill="hold" nodeType="withEffect">
                                  <p:stCondLst>
                                    <p:cond delay="5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19600"/>
                            </p:stCondLst>
                            <p:childTnLst>
                              <p:par>
                                <p:cTn id="57" presetID="3" presetClass="emph" presetSubtype="2" fill="hold" nodeType="afterEffect">
                                  <p:stCondLst>
                                    <p:cond delay="0"/>
                                  </p:stCondLst>
                                  <p:iterate type="wd">
                                    <p:tmPct val="23333"/>
                                  </p:iterate>
                                  <p:childTnLst>
                                    <p:animClr clrSpc="rgb" dir="cw">
                                      <p:cBhvr override="childStyle">
                                        <p:cTn id="58" dur="3000" fill="hold"/>
                                        <p:tgtEl>
                                          <p:spTgt spid="26">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26">
                                            <p:txEl>
                                              <p:pRg st="1" end="1"/>
                                            </p:txEl>
                                          </p:spTgt>
                                        </p:tgtEl>
                                        <p:attrNameLst>
                                          <p:attrName>ppt_c</p:attrName>
                                        </p:attrNameLst>
                                      </p:cBhvr>
                                      <p:to>
                                        <a:srgbClr val="003399"/>
                                      </p:to>
                                    </p:animClr>
                                  </p:subTnLst>
                                </p:cTn>
                              </p:par>
                              <p:par>
                                <p:cTn id="59" presetID="10" presetClass="entr" presetSubtype="0" fill="hold" nodeType="withEffect">
                                  <p:stCondLst>
                                    <p:cond delay="50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2" fill="hold" display="0">
                  <p:stCondLst>
                    <p:cond delay="indefinite"/>
                  </p:stCondLst>
                  <p:endCondLst>
                    <p:cond evt="onStopAudio" delay="0">
                      <p:tgtEl>
                        <p:sldTgt/>
                      </p:tgtEl>
                    </p:cond>
                  </p:endCondLst>
                </p:cTn>
                <p:tgtEl>
                  <p:spTgt spid="4"/>
                </p:tgtEl>
              </p:cMediaNode>
            </p:audio>
            <p:audio>
              <p:cMediaNode vol="80000" numSld="6" showWhenStopped="0">
                <p:cTn id="6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DF6F1D3-A32D-5993-DD38-0A4626ACA7A8}"/>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3">
            <a:extLst>
              <a:ext uri="{FF2B5EF4-FFF2-40B4-BE49-F238E27FC236}">
                <a16:creationId xmlns:a16="http://schemas.microsoft.com/office/drawing/2014/main" id="{0E24B9BF-5174-BD06-F47B-DB327E8BD665}"/>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014D715-495C-8274-93C2-185D4119C976}"/>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B011E739-F2DB-5003-01BC-95C688BA56EE}"/>
              </a:ext>
            </a:extLst>
          </p:cNvPr>
          <p:cNvSpPr txBox="1">
            <a:spLocks/>
          </p:cNvSpPr>
          <p:nvPr/>
        </p:nvSpPr>
        <p:spPr>
          <a:xfrm>
            <a:off x="1155875" y="1685641"/>
            <a:ext cx="10414861" cy="486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ComFluCOV, a vaccine trial</a:t>
            </a:r>
          </a:p>
          <a:p>
            <a:pPr>
              <a:spcAft>
                <a:spcPts val="2400"/>
              </a:spcAft>
            </a:pPr>
            <a:r>
              <a:rPr lang="en-US" sz="3000" dirty="0">
                <a:solidFill>
                  <a:schemeClr val="accent4"/>
                </a:solidFill>
                <a:latin typeface="+mn-lt"/>
              </a:rPr>
              <a:t>We all pulled together and delivered in style</a:t>
            </a:r>
          </a:p>
          <a:p>
            <a:pPr>
              <a:spcAft>
                <a:spcPts val="2400"/>
              </a:spcAft>
            </a:pPr>
            <a:r>
              <a:rPr lang="en-US" sz="3000" dirty="0">
                <a:solidFill>
                  <a:schemeClr val="accent4"/>
                </a:solidFill>
                <a:latin typeface="+mn-lt"/>
              </a:rPr>
              <a:t>Had to deliver in a 10</a:t>
            </a:r>
            <a:r>
              <a:rPr lang="en-US" sz="3000" baseline="30000" dirty="0">
                <a:solidFill>
                  <a:schemeClr val="accent4"/>
                </a:solidFill>
                <a:latin typeface="+mn-lt"/>
              </a:rPr>
              <a:t>th</a:t>
            </a:r>
            <a:r>
              <a:rPr lang="en-US" sz="3000" dirty="0">
                <a:solidFill>
                  <a:schemeClr val="accent4"/>
                </a:solidFill>
                <a:latin typeface="+mn-lt"/>
              </a:rPr>
              <a:t> of the time</a:t>
            </a:r>
          </a:p>
          <a:p>
            <a:pPr>
              <a:spcAft>
                <a:spcPts val="2400"/>
              </a:spcAft>
            </a:pPr>
            <a:r>
              <a:rPr lang="en-US" sz="3000" dirty="0">
                <a:solidFill>
                  <a:schemeClr val="accent4"/>
                </a:solidFill>
                <a:latin typeface="+mn-lt"/>
              </a:rPr>
              <a:t>So we worked long hours and drank lots of wine </a:t>
            </a:r>
          </a:p>
          <a:p>
            <a:endParaRPr lang="en-GB" sz="2800" dirty="0">
              <a:solidFill>
                <a:schemeClr val="accent1"/>
              </a:solidFill>
              <a:latin typeface="+mn-lt"/>
            </a:endParaRPr>
          </a:p>
        </p:txBody>
      </p:sp>
      <p:pic>
        <p:nvPicPr>
          <p:cNvPr id="7" name="Graphic 6" descr="Music notes with solid fill">
            <a:extLst>
              <a:ext uri="{FF2B5EF4-FFF2-40B4-BE49-F238E27FC236}">
                <a16:creationId xmlns:a16="http://schemas.microsoft.com/office/drawing/2014/main" id="{21CB4BB8-0FFB-892E-78F5-D01717CFE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4845" y="140455"/>
            <a:ext cx="1133843" cy="1133843"/>
          </a:xfrm>
          <a:prstGeom prst="rect">
            <a:avLst/>
          </a:prstGeom>
        </p:spPr>
      </p:pic>
      <p:pic>
        <p:nvPicPr>
          <p:cNvPr id="11" name="Graphic 10" descr="Music with solid fill">
            <a:extLst>
              <a:ext uri="{FF2B5EF4-FFF2-40B4-BE49-F238E27FC236}">
                <a16:creationId xmlns:a16="http://schemas.microsoft.com/office/drawing/2014/main" id="{9D4A465D-A884-EE44-9D5F-F4BEFF4FF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29155">
            <a:off x="1151102" y="413194"/>
            <a:ext cx="788670" cy="788670"/>
          </a:xfrm>
          <a:prstGeom prst="rect">
            <a:avLst/>
          </a:prstGeom>
        </p:spPr>
      </p:pic>
      <p:pic>
        <p:nvPicPr>
          <p:cNvPr id="15" name="Graphic 14" descr="Music note with solid fill">
            <a:extLst>
              <a:ext uri="{FF2B5EF4-FFF2-40B4-BE49-F238E27FC236}">
                <a16:creationId xmlns:a16="http://schemas.microsoft.com/office/drawing/2014/main" id="{451E9266-CBF0-CBF7-D09B-A540DFB2C2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63012">
            <a:off x="349512" y="724532"/>
            <a:ext cx="652992" cy="652992"/>
          </a:xfrm>
          <a:prstGeom prst="rect">
            <a:avLst/>
          </a:prstGeom>
        </p:spPr>
      </p:pic>
      <p:pic>
        <p:nvPicPr>
          <p:cNvPr id="18" name="Graphic 17" descr="Music notes with solid fill">
            <a:extLst>
              <a:ext uri="{FF2B5EF4-FFF2-40B4-BE49-F238E27FC236}">
                <a16:creationId xmlns:a16="http://schemas.microsoft.com/office/drawing/2014/main" id="{14355600-2032-03E7-B644-1116C0758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2007">
            <a:off x="5028229" y="489420"/>
            <a:ext cx="1133843" cy="1133843"/>
          </a:xfrm>
          <a:prstGeom prst="rect">
            <a:avLst/>
          </a:prstGeom>
        </p:spPr>
      </p:pic>
      <p:pic>
        <p:nvPicPr>
          <p:cNvPr id="19" name="Graphic 18" descr="Music note with solid fill">
            <a:extLst>
              <a:ext uri="{FF2B5EF4-FFF2-40B4-BE49-F238E27FC236}">
                <a16:creationId xmlns:a16="http://schemas.microsoft.com/office/drawing/2014/main" id="{003628CF-91C9-3FB3-3A32-0A0ADBFC62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83039" y="391775"/>
            <a:ext cx="652992" cy="652992"/>
          </a:xfrm>
          <a:prstGeom prst="rect">
            <a:avLst/>
          </a:prstGeom>
        </p:spPr>
      </p:pic>
      <p:pic>
        <p:nvPicPr>
          <p:cNvPr id="20" name="Graphic 19" descr="Music note with solid fill">
            <a:extLst>
              <a:ext uri="{FF2B5EF4-FFF2-40B4-BE49-F238E27FC236}">
                <a16:creationId xmlns:a16="http://schemas.microsoft.com/office/drawing/2014/main" id="{BEC599BE-D84A-4F70-666B-AA141E4323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859">
            <a:off x="4243128" y="627544"/>
            <a:ext cx="652992" cy="652992"/>
          </a:xfrm>
          <a:prstGeom prst="rect">
            <a:avLst/>
          </a:prstGeom>
        </p:spPr>
      </p:pic>
      <p:pic>
        <p:nvPicPr>
          <p:cNvPr id="21" name="Graphic 20" descr="Music note with solid fill">
            <a:extLst>
              <a:ext uri="{FF2B5EF4-FFF2-40B4-BE49-F238E27FC236}">
                <a16:creationId xmlns:a16="http://schemas.microsoft.com/office/drawing/2014/main" id="{1CE0A940-73E3-6ECB-B1DB-BD6ED042E9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5573" y="874206"/>
            <a:ext cx="652992" cy="652992"/>
          </a:xfrm>
          <a:prstGeom prst="rect">
            <a:avLst/>
          </a:prstGeom>
        </p:spPr>
      </p:pic>
      <p:pic>
        <p:nvPicPr>
          <p:cNvPr id="22" name="Graphic 21" descr="Music note with solid fill">
            <a:extLst>
              <a:ext uri="{FF2B5EF4-FFF2-40B4-BE49-F238E27FC236}">
                <a16:creationId xmlns:a16="http://schemas.microsoft.com/office/drawing/2014/main" id="{BFB259E1-5FA4-D2CE-1ACA-B6712D6BAA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9102">
            <a:off x="7087412" y="1101457"/>
            <a:ext cx="652992" cy="652992"/>
          </a:xfrm>
          <a:prstGeom prst="rect">
            <a:avLst/>
          </a:prstGeom>
        </p:spPr>
      </p:pic>
      <p:pic>
        <p:nvPicPr>
          <p:cNvPr id="23" name="Graphic 22" descr="Music with solid fill">
            <a:extLst>
              <a:ext uri="{FF2B5EF4-FFF2-40B4-BE49-F238E27FC236}">
                <a16:creationId xmlns:a16="http://schemas.microsoft.com/office/drawing/2014/main" id="{590FB58D-4E7D-FC98-D2F3-911E881D4C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29155">
            <a:off x="7955958" y="1128331"/>
            <a:ext cx="788670" cy="788670"/>
          </a:xfrm>
          <a:prstGeom prst="rect">
            <a:avLst/>
          </a:prstGeom>
        </p:spPr>
      </p:pic>
      <p:pic>
        <p:nvPicPr>
          <p:cNvPr id="24" name="Graphic 23" descr="Music notes with solid fill">
            <a:extLst>
              <a:ext uri="{FF2B5EF4-FFF2-40B4-BE49-F238E27FC236}">
                <a16:creationId xmlns:a16="http://schemas.microsoft.com/office/drawing/2014/main" id="{91AEFCE9-DFE4-86BD-104A-A0389910B8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2007">
            <a:off x="8941142" y="891303"/>
            <a:ext cx="1133843" cy="1133843"/>
          </a:xfrm>
          <a:prstGeom prst="rect">
            <a:avLst/>
          </a:prstGeom>
        </p:spPr>
      </p:pic>
      <p:pic>
        <p:nvPicPr>
          <p:cNvPr id="25" name="Graphic 24" descr="Music note with solid fill">
            <a:extLst>
              <a:ext uri="{FF2B5EF4-FFF2-40B4-BE49-F238E27FC236}">
                <a16:creationId xmlns:a16="http://schemas.microsoft.com/office/drawing/2014/main" id="{960B10EE-C30F-7B26-D91A-13A63F9256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9102">
            <a:off x="10157426" y="1196826"/>
            <a:ext cx="652992" cy="652992"/>
          </a:xfrm>
          <a:prstGeom prst="rect">
            <a:avLst/>
          </a:prstGeom>
        </p:spPr>
      </p:pic>
      <p:pic>
        <p:nvPicPr>
          <p:cNvPr id="26" name="Graphic 25" descr="Music notes with solid fill">
            <a:extLst>
              <a:ext uri="{FF2B5EF4-FFF2-40B4-BE49-F238E27FC236}">
                <a16:creationId xmlns:a16="http://schemas.microsoft.com/office/drawing/2014/main" id="{29F36D43-E6F6-395F-A6AD-9FB6D988F0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5134" y="543414"/>
            <a:ext cx="1133843" cy="1133843"/>
          </a:xfrm>
          <a:prstGeom prst="rect">
            <a:avLst/>
          </a:prstGeom>
        </p:spPr>
      </p:pic>
      <p:pic>
        <p:nvPicPr>
          <p:cNvPr id="2050" name="Picture 2" descr="Animated Clipart - gloved-hand-holding-medical-syringe-animated-clipart -  Animated Gif">
            <a:extLst>
              <a:ext uri="{FF2B5EF4-FFF2-40B4-BE49-F238E27FC236}">
                <a16:creationId xmlns:a16="http://schemas.microsoft.com/office/drawing/2014/main" id="{F01C22D0-1249-8F7D-9268-850F2D3807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2287" y="3870926"/>
            <a:ext cx="2558284" cy="2742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EB92400-EAD9-34C8-6F28-3E5BE584F2D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21124" y="2861469"/>
            <a:ext cx="3487917" cy="1804279"/>
          </a:xfrm>
          <a:prstGeom prst="rect">
            <a:avLst/>
          </a:prstGeom>
          <a:noFill/>
          <a:ln>
            <a:noFill/>
          </a:ln>
        </p:spPr>
      </p:pic>
      <p:pic>
        <p:nvPicPr>
          <p:cNvPr id="2052" name="Picture 4" descr="Minions - Teamwork :)) animated gif">
            <a:extLst>
              <a:ext uri="{FF2B5EF4-FFF2-40B4-BE49-F238E27FC236}">
                <a16:creationId xmlns:a16="http://schemas.microsoft.com/office/drawing/2014/main" id="{727796C6-11E7-EE57-F541-3CDA2ED882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714" r="20972"/>
          <a:stretch/>
        </p:blipFill>
        <p:spPr bwMode="auto">
          <a:xfrm>
            <a:off x="8721124" y="2764513"/>
            <a:ext cx="3122321" cy="2961090"/>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4" descr="Omw Running GIF - Omw Running Roadrunner - Discover &amp; Share ...">
            <a:extLst>
              <a:ext uri="{FF2B5EF4-FFF2-40B4-BE49-F238E27FC236}">
                <a16:creationId xmlns:a16="http://schemas.microsoft.com/office/drawing/2014/main" id="{D3DBDB98-2F24-B747-F2F3-A5AACC2B971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519"/>
          <a:stretch/>
        </p:blipFill>
        <p:spPr bwMode="auto">
          <a:xfrm flipH="1">
            <a:off x="8716040" y="2715070"/>
            <a:ext cx="3127405" cy="3010533"/>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4" descr="Working Long Hours Linked To Increased Stroke Risk In New Study | HuffPost  UK Life">
            <a:extLst>
              <a:ext uri="{FF2B5EF4-FFF2-40B4-BE49-F238E27FC236}">
                <a16:creationId xmlns:a16="http://schemas.microsoft.com/office/drawing/2014/main" id="{A89CECC4-8B1E-EE20-D855-D383D5077D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512" r="20303"/>
          <a:stretch/>
        </p:blipFill>
        <p:spPr bwMode="auto">
          <a:xfrm>
            <a:off x="8704455" y="2686380"/>
            <a:ext cx="3138086" cy="3073102"/>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4" descr="Wine - Free food icons">
            <a:extLst>
              <a:ext uri="{FF2B5EF4-FFF2-40B4-BE49-F238E27FC236}">
                <a16:creationId xmlns:a16="http://schemas.microsoft.com/office/drawing/2014/main" id="{F51C3B3C-2212-DE34-5BB1-59E00B2B5D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54649" y="2944854"/>
            <a:ext cx="3737113" cy="373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73878"/>
      </p:ext>
    </p:extLst>
  </p:cSld>
  <p:clrMapOvr>
    <a:masterClrMapping/>
  </p:clrMapOvr>
  <mc:AlternateContent xmlns:mc="http://schemas.openxmlformats.org/markup-compatibility/2006" xmlns:p14="http://schemas.microsoft.com/office/powerpoint/2010/main">
    <mc:Choice Requires="p14">
      <p:transition spd="slow" p14:dur="2000" advClick="0" advTm="10"/>
    </mc:Choice>
    <mc:Fallback xmlns="">
      <p:transition spd="slow" advClick="0"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iterate type="wd">
                                    <p:tmPct val="10000"/>
                                  </p:iterate>
                                  <p:childTnLst>
                                    <p:animClr clrSpc="rgb" dir="cw">
                                      <p:cBhvr override="childStyle">
                                        <p:cTn id="6" dur="3000" fill="hold"/>
                                        <p:tgtEl>
                                          <p:spTgt spid="5">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003399"/>
                                      </p:to>
                                    </p:animClr>
                                  </p:subTnLst>
                                </p:cTn>
                              </p:par>
                              <p:par>
                                <p:cTn id="7" presetID="10" presetClass="entr" presetSubtype="0" fill="hold" nodeType="withEffect">
                                  <p:stCondLst>
                                    <p:cond delay="50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3000"/>
                                        <p:tgtEl>
                                          <p:spTgt spid="28"/>
                                        </p:tgtEl>
                                      </p:cBhvr>
                                    </p:animEffect>
                                  </p:childTnLst>
                                  <p:subTnLst>
                                    <p:set>
                                      <p:cBhvr override="childStyle">
                                        <p:cTn dur="1" fill="hold" display="0" masterRel="sameClick" afterEffect="1">
                                          <p:stCondLst>
                                            <p:cond evt="end" delay="0">
                                              <p:tn val="7"/>
                                            </p:cond>
                                          </p:stCondLst>
                                        </p:cTn>
                                        <p:tgtEl>
                                          <p:spTgt spid="28"/>
                                        </p:tgtEl>
                                        <p:attrNameLst>
                                          <p:attrName>style.visibility</p:attrName>
                                        </p:attrNameLst>
                                      </p:cBhvr>
                                      <p:to>
                                        <p:strVal val="hidden"/>
                                      </p:to>
                                    </p:set>
                                  </p:subTnLst>
                                </p:cTn>
                              </p:par>
                              <p:par>
                                <p:cTn id="10" presetID="10" presetClass="entr" presetSubtype="0" fill="hold" nodeType="withEffect">
                                  <p:stCondLst>
                                    <p:cond delay="15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subTnLst>
                                    <p:set>
                                      <p:cBhvr override="childStyle">
                                        <p:cTn dur="1" fill="hold" display="0" masterRel="sameClick" afterEffect="1">
                                          <p:stCondLst>
                                            <p:cond evt="end" delay="0">
                                              <p:tn val="10"/>
                                            </p:cond>
                                          </p:stCondLst>
                                        </p:cTn>
                                        <p:tgtEl>
                                          <p:spTgt spid="2050"/>
                                        </p:tgtEl>
                                        <p:attrNameLst>
                                          <p:attrName>style.visibility</p:attrName>
                                        </p:attrNameLst>
                                      </p:cBhvr>
                                      <p:to>
                                        <p:strVal val="hidden"/>
                                      </p:to>
                                    </p:set>
                                  </p:subTnLst>
                                </p:cTn>
                              </p:par>
                              <p:par>
                                <p:cTn id="13" presetID="3" presetClass="emph" presetSubtype="2" fill="hold" nodeType="withEffect">
                                  <p:stCondLst>
                                    <p:cond delay="3000"/>
                                  </p:stCondLst>
                                  <p:iterate type="wd">
                                    <p:tmPct val="10000"/>
                                  </p:iterate>
                                  <p:childTnLst>
                                    <p:animClr clrSpc="rgb" dir="cw">
                                      <p:cBhvr override="childStyle">
                                        <p:cTn id="14" dur="2000" fill="hold"/>
                                        <p:tgtEl>
                                          <p:spTgt spid="5">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003399"/>
                                      </p:to>
                                    </p:animClr>
                                  </p:subTnLst>
                                </p:cTn>
                              </p:par>
                              <p:par>
                                <p:cTn id="15" presetID="10" presetClass="entr" presetSubtype="0" fill="hold" nodeType="withEffect">
                                  <p:stCondLst>
                                    <p:cond delay="300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3000"/>
                                        <p:tgtEl>
                                          <p:spTgt spid="2052"/>
                                        </p:tgtEl>
                                      </p:cBhvr>
                                    </p:animEffect>
                                  </p:childTnLst>
                                  <p:subTnLst>
                                    <p:set>
                                      <p:cBhvr override="childStyle">
                                        <p:cTn dur="1" fill="hold" display="0" masterRel="sameClick" afterEffect="1">
                                          <p:stCondLst>
                                            <p:cond evt="end" delay="0">
                                              <p:tn val="15"/>
                                            </p:cond>
                                          </p:stCondLst>
                                        </p:cTn>
                                        <p:tgtEl>
                                          <p:spTgt spid="2052"/>
                                        </p:tgtEl>
                                        <p:attrNameLst>
                                          <p:attrName>style.visibility</p:attrName>
                                        </p:attrNameLst>
                                      </p:cBhvr>
                                      <p:to>
                                        <p:strVal val="hidden"/>
                                      </p:to>
                                    </p:set>
                                  </p:subTnLst>
                                </p:cTn>
                              </p:par>
                              <p:par>
                                <p:cTn id="18" presetID="3" presetClass="emph" presetSubtype="2" fill="hold" nodeType="withEffect">
                                  <p:stCondLst>
                                    <p:cond delay="5000"/>
                                  </p:stCondLst>
                                  <p:iterate type="wd">
                                    <p:tmPct val="10000"/>
                                  </p:iterate>
                                  <p:childTnLst>
                                    <p:animClr clrSpc="rgb" dir="cw">
                                      <p:cBhvr override="childStyle">
                                        <p:cTn id="19" dur="3000" fill="hold"/>
                                        <p:tgtEl>
                                          <p:spTgt spid="5">
                                            <p:txEl>
                                              <p:pRg st="2" end="2"/>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2" end="2"/>
                                            </p:txEl>
                                          </p:spTgt>
                                        </p:tgtEl>
                                        <p:attrNameLst>
                                          <p:attrName>ppt_c</p:attrName>
                                        </p:attrNameLst>
                                      </p:cBhvr>
                                      <p:to>
                                        <a:srgbClr val="003399"/>
                                      </p:to>
                                    </p:animClr>
                                  </p:subTnLst>
                                </p:cTn>
                              </p:par>
                              <p:par>
                                <p:cTn id="20" presetID="10" presetClass="entr" presetSubtype="0" fill="hold" nodeType="withEffect">
                                  <p:stCondLst>
                                    <p:cond delay="6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2000"/>
                                        <p:tgtEl>
                                          <p:spTgt spid="31"/>
                                        </p:tgtEl>
                                      </p:cBhvr>
                                    </p:animEffect>
                                  </p:childTnLst>
                                  <p:subTnLst>
                                    <p:set>
                                      <p:cBhvr override="childStyle">
                                        <p:cTn dur="1" fill="hold" display="0" masterRel="sameClick" afterEffect="1">
                                          <p:stCondLst>
                                            <p:cond evt="end" delay="0">
                                              <p:tn val="20"/>
                                            </p:cond>
                                          </p:stCondLst>
                                        </p:cTn>
                                        <p:tgtEl>
                                          <p:spTgt spid="31"/>
                                        </p:tgtEl>
                                        <p:attrNameLst>
                                          <p:attrName>style.visibility</p:attrName>
                                        </p:attrNameLst>
                                      </p:cBhvr>
                                      <p:to>
                                        <p:strVal val="hidden"/>
                                      </p:to>
                                    </p:set>
                                  </p:subTnLst>
                                </p:cTn>
                              </p:par>
                              <p:par>
                                <p:cTn id="23" presetID="3" presetClass="emph" presetSubtype="2" fill="hold" nodeType="withEffect">
                                  <p:stCondLst>
                                    <p:cond delay="7000"/>
                                  </p:stCondLst>
                                  <p:iterate type="wd">
                                    <p:tmPct val="10000"/>
                                  </p:iterate>
                                  <p:childTnLst>
                                    <p:animClr clrSpc="rgb" dir="cw">
                                      <p:cBhvr override="childStyle">
                                        <p:cTn id="24" dur="3000" fill="hold"/>
                                        <p:tgtEl>
                                          <p:spTgt spid="5">
                                            <p:txEl>
                                              <p:pRg st="3" end="3"/>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3" end="3"/>
                                            </p:txEl>
                                          </p:spTgt>
                                        </p:tgtEl>
                                        <p:attrNameLst>
                                          <p:attrName>ppt_c</p:attrName>
                                        </p:attrNameLst>
                                      </p:cBhvr>
                                      <p:to>
                                        <a:srgbClr val="003399"/>
                                      </p:to>
                                    </p:animClr>
                                  </p:subTnLst>
                                </p:cTn>
                              </p:par>
                              <p:par>
                                <p:cTn id="25" presetID="10" presetClass="entr" presetSubtype="0" fill="hold" nodeType="withEffect">
                                  <p:stCondLst>
                                    <p:cond delay="8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subTnLst>
                                    <p:set>
                                      <p:cBhvr override="childStyle">
                                        <p:cTn dur="1" fill="hold" display="0" masterRel="sameClick" afterEffect="1">
                                          <p:stCondLst>
                                            <p:cond evt="end" delay="0">
                                              <p:tn val="25"/>
                                            </p:cond>
                                          </p:stCondLst>
                                        </p:cTn>
                                        <p:tgtEl>
                                          <p:spTgt spid="32"/>
                                        </p:tgtEl>
                                        <p:attrNameLst>
                                          <p:attrName>style.visibility</p:attrName>
                                        </p:attrNameLst>
                                      </p:cBhvr>
                                      <p:to>
                                        <p:strVal val="hidden"/>
                                      </p:to>
                                    </p:set>
                                  </p:subTnLst>
                                </p:cTn>
                              </p:par>
                              <p:par>
                                <p:cTn id="28" presetID="10" presetClass="entr" presetSubtype="0" fill="hold" nodeType="withEffect">
                                  <p:stCondLst>
                                    <p:cond delay="105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000"/>
                                        <p:tgtEl>
                                          <p:spTgt spid="33"/>
                                        </p:tgtEl>
                                      </p:cBhvr>
                                    </p:animEffect>
                                  </p:childTnLst>
                                  <p:subTnLst>
                                    <p:set>
                                      <p:cBhvr override="childStyle">
                                        <p:cTn dur="1" fill="hold" display="0" masterRel="sameClick" afterEffect="1">
                                          <p:stCondLst>
                                            <p:cond evt="end" delay="0">
                                              <p:tn val="28"/>
                                            </p:cond>
                                          </p:stCondLst>
                                        </p:cTn>
                                        <p:tgtEl>
                                          <p:spTgt spid="3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Ninja warrior logo design template silhouette Vector Image">
            <a:extLst>
              <a:ext uri="{FF2B5EF4-FFF2-40B4-BE49-F238E27FC236}">
                <a16:creationId xmlns:a16="http://schemas.microsoft.com/office/drawing/2014/main" id="{DFDC662A-0D83-917A-832C-6CD540BAF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82" t="21011" r="27051" b="28129"/>
          <a:stretch/>
        </p:blipFill>
        <p:spPr bwMode="auto">
          <a:xfrm>
            <a:off x="4544987" y="1920471"/>
            <a:ext cx="3855563" cy="4557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9A61A0-B54F-6F55-DE3C-DDC4C62AE10A}"/>
              </a:ext>
            </a:extLst>
          </p:cNvPr>
          <p:cNvSpPr txBox="1">
            <a:spLocks/>
          </p:cNvSpPr>
          <p:nvPr/>
        </p:nvSpPr>
        <p:spPr>
          <a:xfrm>
            <a:off x="1155875" y="1685641"/>
            <a:ext cx="10844447" cy="486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It’s a public emergency, so changes were put into place</a:t>
            </a:r>
          </a:p>
          <a:p>
            <a:pPr>
              <a:spcAft>
                <a:spcPts val="2400"/>
              </a:spcAft>
            </a:pPr>
            <a:r>
              <a:rPr lang="en-US" sz="3000" dirty="0">
                <a:solidFill>
                  <a:schemeClr val="accent4"/>
                </a:solidFill>
                <a:latin typeface="+mn-lt"/>
              </a:rPr>
              <a:t>This allowed things to be approved at double the pace</a:t>
            </a:r>
          </a:p>
          <a:p>
            <a:pPr>
              <a:spcAft>
                <a:spcPts val="2400"/>
              </a:spcAft>
            </a:pPr>
            <a:r>
              <a:rPr lang="en-US" sz="3000" dirty="0">
                <a:solidFill>
                  <a:schemeClr val="accent4"/>
                </a:solidFill>
                <a:latin typeface="+mn-lt"/>
              </a:rPr>
              <a:t>Knowledge and meta data were shared across CTUs</a:t>
            </a:r>
          </a:p>
          <a:p>
            <a:pPr>
              <a:spcAft>
                <a:spcPts val="2400"/>
              </a:spcAft>
            </a:pPr>
            <a:r>
              <a:rPr lang="en-US" sz="3000" dirty="0">
                <a:solidFill>
                  <a:schemeClr val="accent4"/>
                </a:solidFill>
                <a:latin typeface="+mn-lt"/>
              </a:rPr>
              <a:t>Co-operation and working double time meant we would never loose</a:t>
            </a:r>
          </a:p>
          <a:p>
            <a:endParaRPr lang="en-GB" sz="2800" dirty="0">
              <a:solidFill>
                <a:schemeClr val="accent1"/>
              </a:solidFill>
              <a:latin typeface="+mn-lt"/>
            </a:endParaRPr>
          </a:p>
        </p:txBody>
      </p:sp>
      <p:grpSp>
        <p:nvGrpSpPr>
          <p:cNvPr id="3" name="Group 2">
            <a:extLst>
              <a:ext uri="{FF2B5EF4-FFF2-40B4-BE49-F238E27FC236}">
                <a16:creationId xmlns:a16="http://schemas.microsoft.com/office/drawing/2014/main" id="{59AB9986-63AA-E5C5-724D-2BA106370979}"/>
              </a:ext>
            </a:extLst>
          </p:cNvPr>
          <p:cNvGrpSpPr/>
          <p:nvPr/>
        </p:nvGrpSpPr>
        <p:grpSpPr>
          <a:xfrm>
            <a:off x="2731439" y="5333547"/>
            <a:ext cx="6193411" cy="970960"/>
            <a:chOff x="2001384" y="5446669"/>
            <a:chExt cx="6193411" cy="970960"/>
          </a:xfrm>
        </p:grpSpPr>
        <p:sp>
          <p:nvSpPr>
            <p:cNvPr id="4" name="Rectangle 3">
              <a:extLst>
                <a:ext uri="{FF2B5EF4-FFF2-40B4-BE49-F238E27FC236}">
                  <a16:creationId xmlns:a16="http://schemas.microsoft.com/office/drawing/2014/main" id="{53EDD704-2FFB-1C45-F487-6C8E457C3B9D}"/>
                </a:ext>
              </a:extLst>
            </p:cNvPr>
            <p:cNvSpPr/>
            <p:nvPr/>
          </p:nvSpPr>
          <p:spPr>
            <a:xfrm>
              <a:off x="2001384" y="5446669"/>
              <a:ext cx="6193411" cy="970960"/>
            </a:xfrm>
            <a:prstGeom prst="rect">
              <a:avLst/>
            </a:prstGeom>
            <a:solidFill>
              <a:srgbClr val="233D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E424597-E7A8-3646-5A57-CCEA225CADF5}"/>
                </a:ext>
              </a:extLst>
            </p:cNvPr>
            <p:cNvPicPr>
              <a:picLocks noChangeAspect="1"/>
            </p:cNvPicPr>
            <p:nvPr/>
          </p:nvPicPr>
          <p:blipFill>
            <a:blip r:embed="rId3"/>
            <a:stretch>
              <a:fillRect/>
            </a:stretch>
          </p:blipFill>
          <p:spPr>
            <a:xfrm>
              <a:off x="2142914" y="5727333"/>
              <a:ext cx="5134692" cy="409632"/>
            </a:xfrm>
            <a:prstGeom prst="rect">
              <a:avLst/>
            </a:prstGeom>
          </p:spPr>
        </p:pic>
        <p:pic>
          <p:nvPicPr>
            <p:cNvPr id="6" name="Picture 5">
              <a:extLst>
                <a:ext uri="{FF2B5EF4-FFF2-40B4-BE49-F238E27FC236}">
                  <a16:creationId xmlns:a16="http://schemas.microsoft.com/office/drawing/2014/main" id="{B1E30DCD-E374-1F0B-FA19-6BE519808D9F}"/>
                </a:ext>
              </a:extLst>
            </p:cNvPr>
            <p:cNvPicPr>
              <a:picLocks noChangeAspect="1"/>
            </p:cNvPicPr>
            <p:nvPr/>
          </p:nvPicPr>
          <p:blipFill>
            <a:blip r:embed="rId4"/>
            <a:stretch>
              <a:fillRect/>
            </a:stretch>
          </p:blipFill>
          <p:spPr>
            <a:xfrm>
              <a:off x="7277606" y="5592966"/>
              <a:ext cx="711957" cy="678366"/>
            </a:xfrm>
            <a:prstGeom prst="rect">
              <a:avLst/>
            </a:prstGeom>
          </p:spPr>
        </p:pic>
      </p:grpSp>
      <p:sp>
        <p:nvSpPr>
          <p:cNvPr id="7" name="Title 1">
            <a:extLst>
              <a:ext uri="{FF2B5EF4-FFF2-40B4-BE49-F238E27FC236}">
                <a16:creationId xmlns:a16="http://schemas.microsoft.com/office/drawing/2014/main" id="{D99281CC-C7F0-7EC9-A806-6550C3A24EAF}"/>
              </a:ext>
            </a:extLst>
          </p:cNvPr>
          <p:cNvSpPr txBox="1">
            <a:spLocks/>
          </p:cNvSpPr>
          <p:nvPr/>
        </p:nvSpPr>
        <p:spPr>
          <a:xfrm>
            <a:off x="1177871" y="721035"/>
            <a:ext cx="8640673" cy="71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u="sng" dirty="0">
                <a:solidFill>
                  <a:srgbClr val="1F497D"/>
                </a:solidFill>
                <a:latin typeface="+mn-lt"/>
              </a:rPr>
              <a:t>HOW</a:t>
            </a:r>
            <a:r>
              <a:rPr lang="en-GB" sz="4000" b="1" dirty="0">
                <a:solidFill>
                  <a:srgbClr val="1F497D"/>
                </a:solidFill>
                <a:latin typeface="+mn-lt"/>
              </a:rPr>
              <a:t> was ComFluCOV delivered?</a:t>
            </a:r>
          </a:p>
        </p:txBody>
      </p:sp>
      <p:sp>
        <p:nvSpPr>
          <p:cNvPr id="8" name="Rectangle 3">
            <a:extLst>
              <a:ext uri="{FF2B5EF4-FFF2-40B4-BE49-F238E27FC236}">
                <a16:creationId xmlns:a16="http://schemas.microsoft.com/office/drawing/2014/main" id="{040D59E6-BE36-C362-0845-571678ACD604}"/>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3">
            <a:extLst>
              <a:ext uri="{FF2B5EF4-FFF2-40B4-BE49-F238E27FC236}">
                <a16:creationId xmlns:a16="http://schemas.microsoft.com/office/drawing/2014/main" id="{B807285F-ED78-DC16-D8E0-C9D8CEF5D339}"/>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3">
            <a:extLst>
              <a:ext uri="{FF2B5EF4-FFF2-40B4-BE49-F238E27FC236}">
                <a16:creationId xmlns:a16="http://schemas.microsoft.com/office/drawing/2014/main" id="{1AAE1E81-4069-285E-E0F9-FEC4376B84A9}"/>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6FC705F4-8A7C-9E0E-9E39-795D01383585}"/>
              </a:ext>
            </a:extLst>
          </p:cNvPr>
          <p:cNvSpPr txBox="1">
            <a:spLocks/>
          </p:cNvSpPr>
          <p:nvPr/>
        </p:nvSpPr>
        <p:spPr>
          <a:xfrm>
            <a:off x="1177871" y="379837"/>
            <a:ext cx="8640673" cy="71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u="sng" dirty="0">
                <a:solidFill>
                  <a:schemeClr val="bg1"/>
                </a:solidFill>
                <a:latin typeface="+mn-lt"/>
              </a:rPr>
              <a:t>HOW</a:t>
            </a:r>
            <a:r>
              <a:rPr lang="en-GB" sz="4000" b="1" dirty="0">
                <a:solidFill>
                  <a:schemeClr val="bg1"/>
                </a:solidFill>
                <a:latin typeface="+mn-lt"/>
              </a:rPr>
              <a:t> was ComFluCOV delivered?</a:t>
            </a:r>
          </a:p>
        </p:txBody>
      </p:sp>
      <p:pic>
        <p:nvPicPr>
          <p:cNvPr id="12" name="Picture 2" descr="Siren Sticker - Siren Stickers">
            <a:extLst>
              <a:ext uri="{FF2B5EF4-FFF2-40B4-BE49-F238E27FC236}">
                <a16:creationId xmlns:a16="http://schemas.microsoft.com/office/drawing/2014/main" id="{CBD934EB-E923-70A0-B508-C2E337896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433" y="-394564"/>
            <a:ext cx="2408971" cy="2738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personation of MHRA staff - GOV.UK">
            <a:extLst>
              <a:ext uri="{FF2B5EF4-FFF2-40B4-BE49-F238E27FC236}">
                <a16:creationId xmlns:a16="http://schemas.microsoft.com/office/drawing/2014/main" id="{2F463E2B-A84C-0712-50D1-B4F9D0DA48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775" b="26358"/>
          <a:stretch/>
        </p:blipFill>
        <p:spPr bwMode="auto">
          <a:xfrm>
            <a:off x="1670526" y="5317075"/>
            <a:ext cx="3569759" cy="11391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RA Logo">
            <a:extLst>
              <a:ext uri="{FF2B5EF4-FFF2-40B4-BE49-F238E27FC236}">
                <a16:creationId xmlns:a16="http://schemas.microsoft.com/office/drawing/2014/main" id="{015A34B2-950F-DFE2-BF0D-13ADBD118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7111" y="5317074"/>
            <a:ext cx="2342561" cy="113913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15EBBE8E-D407-B2D9-D2A9-5CD7449BDBF6}"/>
              </a:ext>
            </a:extLst>
          </p:cNvPr>
          <p:cNvSpPr txBox="1">
            <a:spLocks/>
          </p:cNvSpPr>
          <p:nvPr/>
        </p:nvSpPr>
        <p:spPr>
          <a:xfrm rot="20257365">
            <a:off x="7523897" y="5502388"/>
            <a:ext cx="2583367" cy="606054"/>
          </a:xfrm>
          <a:custGeom>
            <a:avLst/>
            <a:gdLst>
              <a:gd name="connsiteX0" fmla="*/ 0 w 2583367"/>
              <a:gd name="connsiteY0" fmla="*/ 0 h 606054"/>
              <a:gd name="connsiteX1" fmla="*/ 568341 w 2583367"/>
              <a:gd name="connsiteY1" fmla="*/ 0 h 606054"/>
              <a:gd name="connsiteX2" fmla="*/ 1110848 w 2583367"/>
              <a:gd name="connsiteY2" fmla="*/ 0 h 606054"/>
              <a:gd name="connsiteX3" fmla="*/ 1653355 w 2583367"/>
              <a:gd name="connsiteY3" fmla="*/ 0 h 606054"/>
              <a:gd name="connsiteX4" fmla="*/ 2092527 w 2583367"/>
              <a:gd name="connsiteY4" fmla="*/ 0 h 606054"/>
              <a:gd name="connsiteX5" fmla="*/ 2583367 w 2583367"/>
              <a:gd name="connsiteY5" fmla="*/ 0 h 606054"/>
              <a:gd name="connsiteX6" fmla="*/ 2583367 w 2583367"/>
              <a:gd name="connsiteY6" fmla="*/ 309088 h 606054"/>
              <a:gd name="connsiteX7" fmla="*/ 2583367 w 2583367"/>
              <a:gd name="connsiteY7" fmla="*/ 606054 h 606054"/>
              <a:gd name="connsiteX8" fmla="*/ 2066694 w 2583367"/>
              <a:gd name="connsiteY8" fmla="*/ 606054 h 606054"/>
              <a:gd name="connsiteX9" fmla="*/ 1627521 w 2583367"/>
              <a:gd name="connsiteY9" fmla="*/ 606054 h 606054"/>
              <a:gd name="connsiteX10" fmla="*/ 1188349 w 2583367"/>
              <a:gd name="connsiteY10" fmla="*/ 606054 h 606054"/>
              <a:gd name="connsiteX11" fmla="*/ 645842 w 2583367"/>
              <a:gd name="connsiteY11" fmla="*/ 606054 h 606054"/>
              <a:gd name="connsiteX12" fmla="*/ 0 w 2583367"/>
              <a:gd name="connsiteY12" fmla="*/ 606054 h 606054"/>
              <a:gd name="connsiteX13" fmla="*/ 0 w 2583367"/>
              <a:gd name="connsiteY13" fmla="*/ 290906 h 606054"/>
              <a:gd name="connsiteX14" fmla="*/ 0 w 2583367"/>
              <a:gd name="connsiteY14" fmla="*/ 0 h 60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367" h="606054" fill="none" extrusionOk="0">
                <a:moveTo>
                  <a:pt x="0" y="0"/>
                </a:moveTo>
                <a:cubicBezTo>
                  <a:pt x="150662" y="-14819"/>
                  <a:pt x="361588" y="26532"/>
                  <a:pt x="568341" y="0"/>
                </a:cubicBezTo>
                <a:cubicBezTo>
                  <a:pt x="775094" y="-26532"/>
                  <a:pt x="856537" y="13687"/>
                  <a:pt x="1110848" y="0"/>
                </a:cubicBezTo>
                <a:cubicBezTo>
                  <a:pt x="1365159" y="-13687"/>
                  <a:pt x="1512630" y="20328"/>
                  <a:pt x="1653355" y="0"/>
                </a:cubicBezTo>
                <a:cubicBezTo>
                  <a:pt x="1794080" y="-20328"/>
                  <a:pt x="1918342" y="8089"/>
                  <a:pt x="2092527" y="0"/>
                </a:cubicBezTo>
                <a:cubicBezTo>
                  <a:pt x="2266712" y="-8089"/>
                  <a:pt x="2338650" y="38693"/>
                  <a:pt x="2583367" y="0"/>
                </a:cubicBezTo>
                <a:cubicBezTo>
                  <a:pt x="2596663" y="147178"/>
                  <a:pt x="2566289" y="205820"/>
                  <a:pt x="2583367" y="309088"/>
                </a:cubicBezTo>
                <a:cubicBezTo>
                  <a:pt x="2600445" y="412356"/>
                  <a:pt x="2557722" y="472543"/>
                  <a:pt x="2583367" y="606054"/>
                </a:cubicBezTo>
                <a:cubicBezTo>
                  <a:pt x="2329782" y="611609"/>
                  <a:pt x="2320277" y="605288"/>
                  <a:pt x="2066694" y="606054"/>
                </a:cubicBezTo>
                <a:cubicBezTo>
                  <a:pt x="1813111" y="606820"/>
                  <a:pt x="1840492" y="588316"/>
                  <a:pt x="1627521" y="606054"/>
                </a:cubicBezTo>
                <a:cubicBezTo>
                  <a:pt x="1414550" y="623792"/>
                  <a:pt x="1348910" y="571597"/>
                  <a:pt x="1188349" y="606054"/>
                </a:cubicBezTo>
                <a:cubicBezTo>
                  <a:pt x="1027788" y="640511"/>
                  <a:pt x="849676" y="542343"/>
                  <a:pt x="645842" y="606054"/>
                </a:cubicBezTo>
                <a:cubicBezTo>
                  <a:pt x="442008" y="669765"/>
                  <a:pt x="220535" y="532677"/>
                  <a:pt x="0" y="606054"/>
                </a:cubicBezTo>
                <a:cubicBezTo>
                  <a:pt x="-4942" y="514457"/>
                  <a:pt x="9702" y="381806"/>
                  <a:pt x="0" y="290906"/>
                </a:cubicBezTo>
                <a:cubicBezTo>
                  <a:pt x="-9702" y="200006"/>
                  <a:pt x="9878" y="116469"/>
                  <a:pt x="0" y="0"/>
                </a:cubicBezTo>
                <a:close/>
              </a:path>
              <a:path w="2583367" h="606054" stroke="0" extrusionOk="0">
                <a:moveTo>
                  <a:pt x="0" y="0"/>
                </a:moveTo>
                <a:cubicBezTo>
                  <a:pt x="172144" y="-12099"/>
                  <a:pt x="280962" y="21985"/>
                  <a:pt x="490840" y="0"/>
                </a:cubicBezTo>
                <a:cubicBezTo>
                  <a:pt x="700718" y="-21985"/>
                  <a:pt x="776305" y="46358"/>
                  <a:pt x="930012" y="0"/>
                </a:cubicBezTo>
                <a:cubicBezTo>
                  <a:pt x="1083719" y="-46358"/>
                  <a:pt x="1321458" y="55025"/>
                  <a:pt x="1498353" y="0"/>
                </a:cubicBezTo>
                <a:cubicBezTo>
                  <a:pt x="1675248" y="-55025"/>
                  <a:pt x="1857277" y="28768"/>
                  <a:pt x="1989193" y="0"/>
                </a:cubicBezTo>
                <a:cubicBezTo>
                  <a:pt x="2121109" y="-28768"/>
                  <a:pt x="2451217" y="34584"/>
                  <a:pt x="2583367" y="0"/>
                </a:cubicBezTo>
                <a:cubicBezTo>
                  <a:pt x="2614431" y="112300"/>
                  <a:pt x="2556734" y="178592"/>
                  <a:pt x="2583367" y="315148"/>
                </a:cubicBezTo>
                <a:cubicBezTo>
                  <a:pt x="2610000" y="451704"/>
                  <a:pt x="2551501" y="535364"/>
                  <a:pt x="2583367" y="606054"/>
                </a:cubicBezTo>
                <a:cubicBezTo>
                  <a:pt x="2442460" y="654635"/>
                  <a:pt x="2227219" y="546573"/>
                  <a:pt x="2066694" y="606054"/>
                </a:cubicBezTo>
                <a:cubicBezTo>
                  <a:pt x="1906169" y="665535"/>
                  <a:pt x="1833011" y="602805"/>
                  <a:pt x="1627521" y="606054"/>
                </a:cubicBezTo>
                <a:cubicBezTo>
                  <a:pt x="1422031" y="609303"/>
                  <a:pt x="1280441" y="598489"/>
                  <a:pt x="1110848" y="606054"/>
                </a:cubicBezTo>
                <a:cubicBezTo>
                  <a:pt x="941255" y="613619"/>
                  <a:pt x="763192" y="585377"/>
                  <a:pt x="594174" y="606054"/>
                </a:cubicBezTo>
                <a:cubicBezTo>
                  <a:pt x="425156" y="626731"/>
                  <a:pt x="127033" y="564395"/>
                  <a:pt x="0" y="606054"/>
                </a:cubicBezTo>
                <a:cubicBezTo>
                  <a:pt x="-2645" y="486188"/>
                  <a:pt x="27935" y="361154"/>
                  <a:pt x="0" y="290906"/>
                </a:cubicBezTo>
                <a:cubicBezTo>
                  <a:pt x="-27935" y="220658"/>
                  <a:pt x="24621" y="67802"/>
                  <a:pt x="0" y="0"/>
                </a:cubicBezTo>
                <a:close/>
              </a:path>
            </a:pathLst>
          </a:custGeom>
          <a:ln w="44450" cap="rnd" cmpd="thickThin">
            <a:solidFill>
              <a:srgbClr val="92D050"/>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92D050"/>
                </a:solidFill>
                <a:latin typeface="+mn-lt"/>
              </a:rPr>
              <a:t>APPROVED</a:t>
            </a:r>
          </a:p>
        </p:txBody>
      </p:sp>
      <p:sp>
        <p:nvSpPr>
          <p:cNvPr id="17" name="Title 1">
            <a:extLst>
              <a:ext uri="{FF2B5EF4-FFF2-40B4-BE49-F238E27FC236}">
                <a16:creationId xmlns:a16="http://schemas.microsoft.com/office/drawing/2014/main" id="{F944707E-F983-0478-B771-17765D6EB276}"/>
              </a:ext>
            </a:extLst>
          </p:cNvPr>
          <p:cNvSpPr txBox="1">
            <a:spLocks/>
          </p:cNvSpPr>
          <p:nvPr/>
        </p:nvSpPr>
        <p:spPr>
          <a:xfrm rot="20257365">
            <a:off x="3652545" y="5502389"/>
            <a:ext cx="2583367" cy="606054"/>
          </a:xfrm>
          <a:custGeom>
            <a:avLst/>
            <a:gdLst>
              <a:gd name="connsiteX0" fmla="*/ 0 w 2583367"/>
              <a:gd name="connsiteY0" fmla="*/ 0 h 606054"/>
              <a:gd name="connsiteX1" fmla="*/ 568341 w 2583367"/>
              <a:gd name="connsiteY1" fmla="*/ 0 h 606054"/>
              <a:gd name="connsiteX2" fmla="*/ 1110848 w 2583367"/>
              <a:gd name="connsiteY2" fmla="*/ 0 h 606054"/>
              <a:gd name="connsiteX3" fmla="*/ 1653355 w 2583367"/>
              <a:gd name="connsiteY3" fmla="*/ 0 h 606054"/>
              <a:gd name="connsiteX4" fmla="*/ 2092527 w 2583367"/>
              <a:gd name="connsiteY4" fmla="*/ 0 h 606054"/>
              <a:gd name="connsiteX5" fmla="*/ 2583367 w 2583367"/>
              <a:gd name="connsiteY5" fmla="*/ 0 h 606054"/>
              <a:gd name="connsiteX6" fmla="*/ 2583367 w 2583367"/>
              <a:gd name="connsiteY6" fmla="*/ 309088 h 606054"/>
              <a:gd name="connsiteX7" fmla="*/ 2583367 w 2583367"/>
              <a:gd name="connsiteY7" fmla="*/ 606054 h 606054"/>
              <a:gd name="connsiteX8" fmla="*/ 2066694 w 2583367"/>
              <a:gd name="connsiteY8" fmla="*/ 606054 h 606054"/>
              <a:gd name="connsiteX9" fmla="*/ 1627521 w 2583367"/>
              <a:gd name="connsiteY9" fmla="*/ 606054 h 606054"/>
              <a:gd name="connsiteX10" fmla="*/ 1188349 w 2583367"/>
              <a:gd name="connsiteY10" fmla="*/ 606054 h 606054"/>
              <a:gd name="connsiteX11" fmla="*/ 645842 w 2583367"/>
              <a:gd name="connsiteY11" fmla="*/ 606054 h 606054"/>
              <a:gd name="connsiteX12" fmla="*/ 0 w 2583367"/>
              <a:gd name="connsiteY12" fmla="*/ 606054 h 606054"/>
              <a:gd name="connsiteX13" fmla="*/ 0 w 2583367"/>
              <a:gd name="connsiteY13" fmla="*/ 290906 h 606054"/>
              <a:gd name="connsiteX14" fmla="*/ 0 w 2583367"/>
              <a:gd name="connsiteY14" fmla="*/ 0 h 60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367" h="606054" fill="none" extrusionOk="0">
                <a:moveTo>
                  <a:pt x="0" y="0"/>
                </a:moveTo>
                <a:cubicBezTo>
                  <a:pt x="150662" y="-14819"/>
                  <a:pt x="361588" y="26532"/>
                  <a:pt x="568341" y="0"/>
                </a:cubicBezTo>
                <a:cubicBezTo>
                  <a:pt x="775094" y="-26532"/>
                  <a:pt x="856537" y="13687"/>
                  <a:pt x="1110848" y="0"/>
                </a:cubicBezTo>
                <a:cubicBezTo>
                  <a:pt x="1365159" y="-13687"/>
                  <a:pt x="1512630" y="20328"/>
                  <a:pt x="1653355" y="0"/>
                </a:cubicBezTo>
                <a:cubicBezTo>
                  <a:pt x="1794080" y="-20328"/>
                  <a:pt x="1918342" y="8089"/>
                  <a:pt x="2092527" y="0"/>
                </a:cubicBezTo>
                <a:cubicBezTo>
                  <a:pt x="2266712" y="-8089"/>
                  <a:pt x="2338650" y="38693"/>
                  <a:pt x="2583367" y="0"/>
                </a:cubicBezTo>
                <a:cubicBezTo>
                  <a:pt x="2596663" y="147178"/>
                  <a:pt x="2566289" y="205820"/>
                  <a:pt x="2583367" y="309088"/>
                </a:cubicBezTo>
                <a:cubicBezTo>
                  <a:pt x="2600445" y="412356"/>
                  <a:pt x="2557722" y="472543"/>
                  <a:pt x="2583367" y="606054"/>
                </a:cubicBezTo>
                <a:cubicBezTo>
                  <a:pt x="2329782" y="611609"/>
                  <a:pt x="2320277" y="605288"/>
                  <a:pt x="2066694" y="606054"/>
                </a:cubicBezTo>
                <a:cubicBezTo>
                  <a:pt x="1813111" y="606820"/>
                  <a:pt x="1840492" y="588316"/>
                  <a:pt x="1627521" y="606054"/>
                </a:cubicBezTo>
                <a:cubicBezTo>
                  <a:pt x="1414550" y="623792"/>
                  <a:pt x="1348910" y="571597"/>
                  <a:pt x="1188349" y="606054"/>
                </a:cubicBezTo>
                <a:cubicBezTo>
                  <a:pt x="1027788" y="640511"/>
                  <a:pt x="849676" y="542343"/>
                  <a:pt x="645842" y="606054"/>
                </a:cubicBezTo>
                <a:cubicBezTo>
                  <a:pt x="442008" y="669765"/>
                  <a:pt x="220535" y="532677"/>
                  <a:pt x="0" y="606054"/>
                </a:cubicBezTo>
                <a:cubicBezTo>
                  <a:pt x="-4942" y="514457"/>
                  <a:pt x="9702" y="381806"/>
                  <a:pt x="0" y="290906"/>
                </a:cubicBezTo>
                <a:cubicBezTo>
                  <a:pt x="-9702" y="200006"/>
                  <a:pt x="9878" y="116469"/>
                  <a:pt x="0" y="0"/>
                </a:cubicBezTo>
                <a:close/>
              </a:path>
              <a:path w="2583367" h="606054" stroke="0" extrusionOk="0">
                <a:moveTo>
                  <a:pt x="0" y="0"/>
                </a:moveTo>
                <a:cubicBezTo>
                  <a:pt x="172144" y="-12099"/>
                  <a:pt x="280962" y="21985"/>
                  <a:pt x="490840" y="0"/>
                </a:cubicBezTo>
                <a:cubicBezTo>
                  <a:pt x="700718" y="-21985"/>
                  <a:pt x="776305" y="46358"/>
                  <a:pt x="930012" y="0"/>
                </a:cubicBezTo>
                <a:cubicBezTo>
                  <a:pt x="1083719" y="-46358"/>
                  <a:pt x="1321458" y="55025"/>
                  <a:pt x="1498353" y="0"/>
                </a:cubicBezTo>
                <a:cubicBezTo>
                  <a:pt x="1675248" y="-55025"/>
                  <a:pt x="1857277" y="28768"/>
                  <a:pt x="1989193" y="0"/>
                </a:cubicBezTo>
                <a:cubicBezTo>
                  <a:pt x="2121109" y="-28768"/>
                  <a:pt x="2451217" y="34584"/>
                  <a:pt x="2583367" y="0"/>
                </a:cubicBezTo>
                <a:cubicBezTo>
                  <a:pt x="2614431" y="112300"/>
                  <a:pt x="2556734" y="178592"/>
                  <a:pt x="2583367" y="315148"/>
                </a:cubicBezTo>
                <a:cubicBezTo>
                  <a:pt x="2610000" y="451704"/>
                  <a:pt x="2551501" y="535364"/>
                  <a:pt x="2583367" y="606054"/>
                </a:cubicBezTo>
                <a:cubicBezTo>
                  <a:pt x="2442460" y="654635"/>
                  <a:pt x="2227219" y="546573"/>
                  <a:pt x="2066694" y="606054"/>
                </a:cubicBezTo>
                <a:cubicBezTo>
                  <a:pt x="1906169" y="665535"/>
                  <a:pt x="1833011" y="602805"/>
                  <a:pt x="1627521" y="606054"/>
                </a:cubicBezTo>
                <a:cubicBezTo>
                  <a:pt x="1422031" y="609303"/>
                  <a:pt x="1280441" y="598489"/>
                  <a:pt x="1110848" y="606054"/>
                </a:cubicBezTo>
                <a:cubicBezTo>
                  <a:pt x="941255" y="613619"/>
                  <a:pt x="763192" y="585377"/>
                  <a:pt x="594174" y="606054"/>
                </a:cubicBezTo>
                <a:cubicBezTo>
                  <a:pt x="425156" y="626731"/>
                  <a:pt x="127033" y="564395"/>
                  <a:pt x="0" y="606054"/>
                </a:cubicBezTo>
                <a:cubicBezTo>
                  <a:pt x="-2645" y="486188"/>
                  <a:pt x="27935" y="361154"/>
                  <a:pt x="0" y="290906"/>
                </a:cubicBezTo>
                <a:cubicBezTo>
                  <a:pt x="-27935" y="220658"/>
                  <a:pt x="24621" y="67802"/>
                  <a:pt x="0" y="0"/>
                </a:cubicBezTo>
                <a:close/>
              </a:path>
            </a:pathLst>
          </a:custGeom>
          <a:ln w="44450" cap="rnd" cmpd="thickThin">
            <a:solidFill>
              <a:srgbClr val="92D050"/>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92D050"/>
                </a:solidFill>
                <a:latin typeface="+mn-lt"/>
              </a:rPr>
              <a:t>APPROVED</a:t>
            </a:r>
          </a:p>
        </p:txBody>
      </p:sp>
      <p:pic>
        <p:nvPicPr>
          <p:cNvPr id="18" name="Picture 14" descr="Discussion Forum Icon">
            <a:extLst>
              <a:ext uri="{FF2B5EF4-FFF2-40B4-BE49-F238E27FC236}">
                <a16:creationId xmlns:a16="http://schemas.microsoft.com/office/drawing/2014/main" id="{690504FA-AC41-3A27-418C-FC8C6A6BA6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2738" y="25535"/>
            <a:ext cx="2941504" cy="23532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989EA9B-9264-6B6D-41C5-BC4676E7B735}"/>
              </a:ext>
            </a:extLst>
          </p:cNvPr>
          <p:cNvPicPr>
            <a:picLocks noChangeAspect="1"/>
          </p:cNvPicPr>
          <p:nvPr/>
        </p:nvPicPr>
        <p:blipFill>
          <a:blip r:embed="rId9"/>
          <a:stretch>
            <a:fillRect/>
          </a:stretch>
        </p:blipFill>
        <p:spPr>
          <a:xfrm>
            <a:off x="2588250" y="5172359"/>
            <a:ext cx="1276740" cy="1217079"/>
          </a:xfrm>
          <a:prstGeom prst="rect">
            <a:avLst/>
          </a:prstGeom>
        </p:spPr>
      </p:pic>
      <p:pic>
        <p:nvPicPr>
          <p:cNvPr id="20" name="Picture 19">
            <a:extLst>
              <a:ext uri="{FF2B5EF4-FFF2-40B4-BE49-F238E27FC236}">
                <a16:creationId xmlns:a16="http://schemas.microsoft.com/office/drawing/2014/main" id="{B47109D2-7269-1FDC-5E50-512982AB4E40}"/>
              </a:ext>
            </a:extLst>
          </p:cNvPr>
          <p:cNvPicPr>
            <a:picLocks noChangeAspect="1"/>
          </p:cNvPicPr>
          <p:nvPr/>
        </p:nvPicPr>
        <p:blipFill rotWithShape="1">
          <a:blip r:embed="rId10"/>
          <a:srcRect l="68211" b="-19181"/>
          <a:stretch/>
        </p:blipFill>
        <p:spPr>
          <a:xfrm>
            <a:off x="6261426" y="5334665"/>
            <a:ext cx="3161192" cy="1217079"/>
          </a:xfrm>
          <a:prstGeom prst="rect">
            <a:avLst/>
          </a:prstGeom>
        </p:spPr>
      </p:pic>
      <p:pic>
        <p:nvPicPr>
          <p:cNvPr id="21" name="Graphic 20" descr="Handshake with solid fill">
            <a:extLst>
              <a:ext uri="{FF2B5EF4-FFF2-40B4-BE49-F238E27FC236}">
                <a16:creationId xmlns:a16="http://schemas.microsoft.com/office/drawing/2014/main" id="{2D15EE69-9DD3-3C88-3FC4-DF44047043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24325" y="4978943"/>
            <a:ext cx="1971675" cy="1879058"/>
          </a:xfrm>
          <a:prstGeom prst="rect">
            <a:avLst/>
          </a:prstGeom>
        </p:spPr>
      </p:pic>
    </p:spTree>
    <p:extLst>
      <p:ext uri="{BB962C8B-B14F-4D97-AF65-F5344CB8AC3E}">
        <p14:creationId xmlns:p14="http://schemas.microsoft.com/office/powerpoint/2010/main" val="2350622100"/>
      </p:ext>
    </p:extLst>
  </p:cSld>
  <p:clrMapOvr>
    <a:masterClrMapping/>
  </p:clrMapOvr>
  <mc:AlternateContent xmlns:mc="http://schemas.openxmlformats.org/markup-compatibility/2006" xmlns:p14="http://schemas.microsoft.com/office/powerpoint/2010/main">
    <mc:Choice Requires="p14">
      <p:transition spd="slow" p14:dur="2000" advClick="0" advTm="10"/>
    </mc:Choice>
    <mc:Fallback xmlns="">
      <p:transition spd="slow" advClick="0"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3000"/>
                                  </p:stCondLst>
                                  <p:iterate type="wd">
                                    <p:tmPct val="10000"/>
                                  </p:iterate>
                                  <p:childTnLst>
                                    <p:animClr clrSpc="rgb" dir="cw">
                                      <p:cBhvr override="childStyle">
                                        <p:cTn id="6" dur="5000" fill="hold"/>
                                        <p:tgtEl>
                                          <p:spTgt spid="2">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0" end="0"/>
                                            </p:txEl>
                                          </p:spTgt>
                                        </p:tgtEl>
                                        <p:attrNameLst>
                                          <p:attrName>ppt_c</p:attrName>
                                        </p:attrNameLst>
                                      </p:cBhvr>
                                      <p:to>
                                        <a:srgbClr val="003399"/>
                                      </p:to>
                                    </p:animClr>
                                  </p:subTnLst>
                                </p:cTn>
                              </p:par>
                              <p:par>
                                <p:cTn id="7" presetID="10" presetClass="entr" presetSubtype="0" fill="hold" nodeType="withEffect">
                                  <p:stCondLst>
                                    <p:cond delay="4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0"/>
                                        <p:tgtEl>
                                          <p:spTgt spid="12"/>
                                        </p:tgtEl>
                                      </p:cBhvr>
                                    </p:animEffect>
                                  </p:childTnLst>
                                  <p:subTnLst>
                                    <p:set>
                                      <p:cBhvr override="childStyle">
                                        <p:cTn dur="1" fill="hold" display="0" masterRel="sameClick" afterEffect="1">
                                          <p:stCondLst>
                                            <p:cond evt="end" delay="0">
                                              <p:tn val="7"/>
                                            </p:cond>
                                          </p:stCondLst>
                                        </p:cTn>
                                        <p:tgtEl>
                                          <p:spTgt spid="12"/>
                                        </p:tgtEl>
                                        <p:attrNameLst>
                                          <p:attrName>style.visibility</p:attrName>
                                        </p:attrNameLst>
                                      </p:cBhvr>
                                      <p:to>
                                        <p:strVal val="hidden"/>
                                      </p:to>
                                    </p:set>
                                  </p:subTnLst>
                                </p:cTn>
                              </p:par>
                              <p:par>
                                <p:cTn id="10" presetID="10" presetClass="entr" presetSubtype="0" fill="hold" nodeType="withEffect">
                                  <p:stCondLst>
                                    <p:cond delay="6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subTnLst>
                                    <p:set>
                                      <p:cBhvr override="childStyle">
                                        <p:cTn dur="1" fill="hold" display="0" masterRel="sameClick" afterEffect="1">
                                          <p:stCondLst>
                                            <p:cond evt="end" delay="0">
                                              <p:tn val="10"/>
                                            </p:cond>
                                          </p:stCondLst>
                                        </p:cTn>
                                        <p:tgtEl>
                                          <p:spTgt spid="3"/>
                                        </p:tgtEl>
                                        <p:attrNameLst>
                                          <p:attrName>style.visibility</p:attrName>
                                        </p:attrNameLst>
                                      </p:cBhvr>
                                      <p:to>
                                        <p:strVal val="hidden"/>
                                      </p:to>
                                    </p:set>
                                  </p:subTnLst>
                                </p:cTn>
                              </p:par>
                              <p:par>
                                <p:cTn id="13" presetID="3" presetClass="emph" presetSubtype="2" fill="hold" nodeType="withEffect">
                                  <p:stCondLst>
                                    <p:cond delay="7000"/>
                                  </p:stCondLst>
                                  <p:iterate type="wd">
                                    <p:tmPct val="10000"/>
                                  </p:iterate>
                                  <p:childTnLst>
                                    <p:animClr clrSpc="rgb" dir="cw">
                                      <p:cBhvr override="childStyle">
                                        <p:cTn id="14" dur="5000" fill="hold"/>
                                        <p:tgtEl>
                                          <p:spTgt spid="2">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1" end="1"/>
                                            </p:txEl>
                                          </p:spTgt>
                                        </p:tgtEl>
                                        <p:attrNameLst>
                                          <p:attrName>ppt_c</p:attrName>
                                        </p:attrNameLst>
                                      </p:cBhvr>
                                      <p:to>
                                        <a:srgbClr val="003399"/>
                                      </p:to>
                                    </p:animClr>
                                  </p:subTnLst>
                                </p:cTn>
                              </p:par>
                              <p:par>
                                <p:cTn id="15" presetID="10" presetClass="entr" presetSubtype="0" fill="hold" nodeType="withEffect">
                                  <p:stCondLst>
                                    <p:cond delay="9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0"/>
                                        <p:tgtEl>
                                          <p:spTgt spid="14"/>
                                        </p:tgtEl>
                                      </p:cBhvr>
                                    </p:animEffect>
                                  </p:childTnLst>
                                  <p:subTnLst>
                                    <p:set>
                                      <p:cBhvr override="childStyle">
                                        <p:cTn dur="1" fill="hold" display="0" masterRel="sameClick" afterEffect="1">
                                          <p:stCondLst>
                                            <p:cond evt="end" delay="0">
                                              <p:tn val="15"/>
                                            </p:cond>
                                          </p:stCondLst>
                                        </p:cTn>
                                        <p:tgtEl>
                                          <p:spTgt spid="14"/>
                                        </p:tgtEl>
                                        <p:attrNameLst>
                                          <p:attrName>style.visibility</p:attrName>
                                        </p:attrNameLst>
                                      </p:cBhvr>
                                      <p:to>
                                        <p:strVal val="hidden"/>
                                      </p:to>
                                    </p:set>
                                  </p:subTnLst>
                                </p:cTn>
                              </p:par>
                              <p:par>
                                <p:cTn id="18" presetID="10" presetClass="entr" presetSubtype="0" fill="hold" nodeType="withEffect">
                                  <p:stCondLst>
                                    <p:cond delay="90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0"/>
                                        <p:tgtEl>
                                          <p:spTgt spid="15"/>
                                        </p:tgtEl>
                                      </p:cBhvr>
                                    </p:animEffect>
                                  </p:childTnLst>
                                  <p:subTnLst>
                                    <p:set>
                                      <p:cBhvr override="childStyle">
                                        <p:cTn dur="1" fill="hold" display="0" masterRel="sameClick" afterEffect="1">
                                          <p:stCondLst>
                                            <p:cond evt="end" delay="0">
                                              <p:tn val="18"/>
                                            </p:cond>
                                          </p:stCondLst>
                                        </p:cTn>
                                        <p:tgtEl>
                                          <p:spTgt spid="15"/>
                                        </p:tgtEl>
                                        <p:attrNameLst>
                                          <p:attrName>style.visibility</p:attrName>
                                        </p:attrNameLst>
                                      </p:cBhvr>
                                      <p:to>
                                        <p:strVal val="hidden"/>
                                      </p:to>
                                    </p:set>
                                  </p:subTnLst>
                                </p:cTn>
                              </p:par>
                              <p:par>
                                <p:cTn id="21" presetID="10" presetClass="entr" presetSubtype="0" fill="hold" grpId="0" nodeType="withEffect">
                                  <p:stCondLst>
                                    <p:cond delay="1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0"/>
                                        <p:tgtEl>
                                          <p:spTgt spid="16"/>
                                        </p:tgtEl>
                                      </p:cBhvr>
                                    </p:animEffect>
                                  </p:childTnLst>
                                  <p:subTnLst>
                                    <p:set>
                                      <p:cBhvr override="childStyle">
                                        <p:cTn dur="1" fill="hold" display="0" masterRel="sameClick" afterEffect="1">
                                          <p:stCondLst>
                                            <p:cond evt="end" delay="0">
                                              <p:tn val="21"/>
                                            </p:cond>
                                          </p:stCondLst>
                                        </p:cTn>
                                        <p:tgtEl>
                                          <p:spTgt spid="16"/>
                                        </p:tgtEl>
                                        <p:attrNameLst>
                                          <p:attrName>style.visibility</p:attrName>
                                        </p:attrNameLst>
                                      </p:cBhvr>
                                      <p:to>
                                        <p:strVal val="hidden"/>
                                      </p:to>
                                    </p:set>
                                  </p:subTnLst>
                                </p:cTn>
                              </p:par>
                              <p:par>
                                <p:cTn id="24" presetID="10" presetClass="entr" presetSubtype="0" fill="hold" grpId="0" nodeType="withEffect">
                                  <p:stCondLst>
                                    <p:cond delay="1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3000"/>
                                        <p:tgtEl>
                                          <p:spTgt spid="17"/>
                                        </p:tgtEl>
                                      </p:cBhvr>
                                    </p:animEffect>
                                  </p:childTnLst>
                                  <p:subTnLst>
                                    <p:set>
                                      <p:cBhvr override="childStyle">
                                        <p:cTn dur="1" fill="hold" display="0" masterRel="sameClick" afterEffect="1">
                                          <p:stCondLst>
                                            <p:cond evt="end" delay="0">
                                              <p:tn val="24"/>
                                            </p:cond>
                                          </p:stCondLst>
                                        </p:cTn>
                                        <p:tgtEl>
                                          <p:spTgt spid="17"/>
                                        </p:tgtEl>
                                        <p:attrNameLst>
                                          <p:attrName>style.visibility</p:attrName>
                                        </p:attrNameLst>
                                      </p:cBhvr>
                                      <p:to>
                                        <p:strVal val="hidden"/>
                                      </p:to>
                                    </p:set>
                                  </p:subTnLst>
                                </p:cTn>
                              </p:par>
                              <p:par>
                                <p:cTn id="27" presetID="3" presetClass="emph" presetSubtype="2" fill="hold" nodeType="withEffect">
                                  <p:stCondLst>
                                    <p:cond delay="14000"/>
                                  </p:stCondLst>
                                  <p:iterate type="wd">
                                    <p:tmPct val="10000"/>
                                  </p:iterate>
                                  <p:childTnLst>
                                    <p:animClr clrSpc="rgb" dir="cw">
                                      <p:cBhvr override="childStyle">
                                        <p:cTn id="28" dur="5000" fill="hold"/>
                                        <p:tgtEl>
                                          <p:spTgt spid="2">
                                            <p:txEl>
                                              <p:pRg st="2" end="2"/>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2" end="2"/>
                                            </p:txEl>
                                          </p:spTgt>
                                        </p:tgtEl>
                                        <p:attrNameLst>
                                          <p:attrName>ppt_c</p:attrName>
                                        </p:attrNameLst>
                                      </p:cBhvr>
                                      <p:to>
                                        <a:srgbClr val="003399"/>
                                      </p:to>
                                    </p:animClr>
                                  </p:subTnLst>
                                </p:cTn>
                              </p:par>
                              <p:par>
                                <p:cTn id="29" presetID="10" presetClass="entr" presetSubtype="0" fill="hold" nodeType="withEffect">
                                  <p:stCondLst>
                                    <p:cond delay="145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0"/>
                                        <p:tgtEl>
                                          <p:spTgt spid="18"/>
                                        </p:tgtEl>
                                      </p:cBhvr>
                                    </p:animEffect>
                                  </p:childTnLst>
                                  <p:subTnLst>
                                    <p:set>
                                      <p:cBhvr override="childStyle">
                                        <p:cTn dur="1" fill="hold" display="0" masterRel="sameClick" afterEffect="1">
                                          <p:stCondLst>
                                            <p:cond evt="end" delay="0">
                                              <p:tn val="29"/>
                                            </p:cond>
                                          </p:stCondLst>
                                        </p:cTn>
                                        <p:tgtEl>
                                          <p:spTgt spid="18"/>
                                        </p:tgtEl>
                                        <p:attrNameLst>
                                          <p:attrName>style.visibility</p:attrName>
                                        </p:attrNameLst>
                                      </p:cBhvr>
                                      <p:to>
                                        <p:strVal val="hidden"/>
                                      </p:to>
                                    </p:set>
                                  </p:subTnLst>
                                </p:cTn>
                              </p:par>
                              <p:par>
                                <p:cTn id="32" presetID="10" presetClass="entr" presetSubtype="0" fill="hold" nodeType="withEffect">
                                  <p:stCondLst>
                                    <p:cond delay="175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3000"/>
                                        <p:tgtEl>
                                          <p:spTgt spid="19"/>
                                        </p:tgtEl>
                                      </p:cBhvr>
                                    </p:animEffect>
                                  </p:childTnLst>
                                  <p:subTnLst>
                                    <p:set>
                                      <p:cBhvr override="childStyle">
                                        <p:cTn dur="1" fill="hold" display="0" masterRel="sameClick" afterEffect="1">
                                          <p:stCondLst>
                                            <p:cond evt="end" delay="0">
                                              <p:tn val="32"/>
                                            </p:cond>
                                          </p:stCondLst>
                                        </p:cTn>
                                        <p:tgtEl>
                                          <p:spTgt spid="19"/>
                                        </p:tgtEl>
                                        <p:attrNameLst>
                                          <p:attrName>style.visibility</p:attrName>
                                        </p:attrNameLst>
                                      </p:cBhvr>
                                      <p:to>
                                        <p:strVal val="hidden"/>
                                      </p:to>
                                    </p:set>
                                  </p:subTnLst>
                                </p:cTn>
                              </p:par>
                              <p:par>
                                <p:cTn id="35" presetID="10" presetClass="entr" presetSubtype="0" fill="hold" nodeType="withEffect">
                                  <p:stCondLst>
                                    <p:cond delay="17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3000"/>
                                        <p:tgtEl>
                                          <p:spTgt spid="20"/>
                                        </p:tgtEl>
                                      </p:cBhvr>
                                    </p:animEffect>
                                  </p:childTnLst>
                                  <p:subTnLst>
                                    <p:set>
                                      <p:cBhvr override="childStyle">
                                        <p:cTn dur="1" fill="hold" display="0" masterRel="sameClick" afterEffect="1">
                                          <p:stCondLst>
                                            <p:cond evt="end" delay="0">
                                              <p:tn val="35"/>
                                            </p:cond>
                                          </p:stCondLst>
                                        </p:cTn>
                                        <p:tgtEl>
                                          <p:spTgt spid="20"/>
                                        </p:tgtEl>
                                        <p:attrNameLst>
                                          <p:attrName>style.visibility</p:attrName>
                                        </p:attrNameLst>
                                      </p:cBhvr>
                                      <p:to>
                                        <p:strVal val="hidden"/>
                                      </p:to>
                                    </p:set>
                                  </p:subTnLst>
                                </p:cTn>
                              </p:par>
                              <p:par>
                                <p:cTn id="38" presetID="10" presetClass="entr" presetSubtype="0" fill="hold" nodeType="withEffect">
                                  <p:stCondLst>
                                    <p:cond delay="175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3000"/>
                                        <p:tgtEl>
                                          <p:spTgt spid="21"/>
                                        </p:tgtEl>
                                      </p:cBhvr>
                                    </p:animEffect>
                                  </p:childTnLst>
                                  <p:subTnLst>
                                    <p:set>
                                      <p:cBhvr override="childStyle">
                                        <p:cTn dur="1" fill="hold" display="0" masterRel="sameClick" afterEffect="1">
                                          <p:stCondLst>
                                            <p:cond evt="end" delay="0">
                                              <p:tn val="38"/>
                                            </p:cond>
                                          </p:stCondLst>
                                        </p:cTn>
                                        <p:tgtEl>
                                          <p:spTgt spid="21"/>
                                        </p:tgtEl>
                                        <p:attrNameLst>
                                          <p:attrName>style.visibility</p:attrName>
                                        </p:attrNameLst>
                                      </p:cBhvr>
                                      <p:to>
                                        <p:strVal val="hidden"/>
                                      </p:to>
                                    </p:set>
                                  </p:subTnLst>
                                </p:cTn>
                              </p:par>
                              <p:par>
                                <p:cTn id="41" presetID="3" presetClass="emph" presetSubtype="2" fill="hold" nodeType="withEffect">
                                  <p:stCondLst>
                                    <p:cond delay="20000"/>
                                  </p:stCondLst>
                                  <p:iterate type="wd">
                                    <p:tmPct val="10000"/>
                                  </p:iterate>
                                  <p:childTnLst>
                                    <p:animClr clrSpc="rgb" dir="cw">
                                      <p:cBhvr override="childStyle">
                                        <p:cTn id="42" dur="3000" fill="hold"/>
                                        <p:tgtEl>
                                          <p:spTgt spid="2">
                                            <p:txEl>
                                              <p:pRg st="3" end="3"/>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3" end="3"/>
                                            </p:txEl>
                                          </p:spTgt>
                                        </p:tgtEl>
                                        <p:attrNameLst>
                                          <p:attrName>ppt_c</p:attrName>
                                        </p:attrNameLst>
                                      </p:cBhvr>
                                      <p:to>
                                        <a:srgbClr val="003399"/>
                                      </p:to>
                                    </p:animClr>
                                  </p:subTnLst>
                                </p:cTn>
                              </p:par>
                              <p:par>
                                <p:cTn id="43" presetID="10" presetClass="entr" presetSubtype="0" fill="hold" nodeType="withEffect">
                                  <p:stCondLst>
                                    <p:cond delay="220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3000"/>
                                        <p:tgtEl>
                                          <p:spTgt spid="22"/>
                                        </p:tgtEl>
                                      </p:cBhvr>
                                    </p:animEffect>
                                  </p:childTnLst>
                                  <p:subTnLst>
                                    <p:set>
                                      <p:cBhvr override="childStyle">
                                        <p:cTn dur="1" fill="hold" display="0" masterRel="sameClick" afterEffect="1">
                                          <p:stCondLst>
                                            <p:cond evt="end" delay="0">
                                              <p:tn val="43"/>
                                            </p:cond>
                                          </p:stCondLst>
                                        </p:cTn>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DF6F1D3-A32D-5993-DD38-0A4626ACA7A8}"/>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3">
            <a:extLst>
              <a:ext uri="{FF2B5EF4-FFF2-40B4-BE49-F238E27FC236}">
                <a16:creationId xmlns:a16="http://schemas.microsoft.com/office/drawing/2014/main" id="{0E24B9BF-5174-BD06-F47B-DB327E8BD665}"/>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014D715-495C-8274-93C2-185D4119C976}"/>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B011E739-F2DB-5003-01BC-95C688BA56EE}"/>
              </a:ext>
            </a:extLst>
          </p:cNvPr>
          <p:cNvSpPr txBox="1">
            <a:spLocks/>
          </p:cNvSpPr>
          <p:nvPr/>
        </p:nvSpPr>
        <p:spPr>
          <a:xfrm>
            <a:off x="1155875" y="1685641"/>
            <a:ext cx="10414861" cy="486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ComFluCOV, a vaccine trial</a:t>
            </a:r>
          </a:p>
          <a:p>
            <a:pPr>
              <a:spcAft>
                <a:spcPts val="2400"/>
              </a:spcAft>
            </a:pPr>
            <a:r>
              <a:rPr lang="en-US" sz="3000" dirty="0">
                <a:solidFill>
                  <a:schemeClr val="accent4"/>
                </a:solidFill>
                <a:latin typeface="+mn-lt"/>
              </a:rPr>
              <a:t>We all pulled together and delivered in style</a:t>
            </a:r>
          </a:p>
          <a:p>
            <a:pPr>
              <a:spcAft>
                <a:spcPts val="2400"/>
              </a:spcAft>
            </a:pPr>
            <a:r>
              <a:rPr lang="en-US" sz="3000" dirty="0">
                <a:solidFill>
                  <a:schemeClr val="accent4"/>
                </a:solidFill>
                <a:latin typeface="+mn-lt"/>
              </a:rPr>
              <a:t>Had to deliver in a 10</a:t>
            </a:r>
            <a:r>
              <a:rPr lang="en-US" sz="3000" baseline="30000" dirty="0">
                <a:solidFill>
                  <a:schemeClr val="accent4"/>
                </a:solidFill>
                <a:latin typeface="+mn-lt"/>
              </a:rPr>
              <a:t>th</a:t>
            </a:r>
            <a:r>
              <a:rPr lang="en-US" sz="3000" dirty="0">
                <a:solidFill>
                  <a:schemeClr val="accent4"/>
                </a:solidFill>
                <a:latin typeface="+mn-lt"/>
              </a:rPr>
              <a:t> of the time</a:t>
            </a:r>
          </a:p>
          <a:p>
            <a:pPr>
              <a:spcAft>
                <a:spcPts val="2400"/>
              </a:spcAft>
            </a:pPr>
            <a:r>
              <a:rPr lang="en-US" sz="3000" dirty="0">
                <a:solidFill>
                  <a:schemeClr val="accent4"/>
                </a:solidFill>
                <a:latin typeface="+mn-lt"/>
              </a:rPr>
              <a:t>So we worked long hours and drank lots of wine </a:t>
            </a:r>
          </a:p>
          <a:p>
            <a:endParaRPr lang="en-GB" sz="2800" dirty="0">
              <a:solidFill>
                <a:schemeClr val="accent1"/>
              </a:solidFill>
              <a:latin typeface="+mn-lt"/>
            </a:endParaRPr>
          </a:p>
        </p:txBody>
      </p:sp>
      <p:pic>
        <p:nvPicPr>
          <p:cNvPr id="7" name="Graphic 6" descr="Music notes with solid fill">
            <a:extLst>
              <a:ext uri="{FF2B5EF4-FFF2-40B4-BE49-F238E27FC236}">
                <a16:creationId xmlns:a16="http://schemas.microsoft.com/office/drawing/2014/main" id="{21CB4BB8-0FFB-892E-78F5-D01717CFE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4845" y="140455"/>
            <a:ext cx="1133843" cy="1133843"/>
          </a:xfrm>
          <a:prstGeom prst="rect">
            <a:avLst/>
          </a:prstGeom>
        </p:spPr>
      </p:pic>
      <p:pic>
        <p:nvPicPr>
          <p:cNvPr id="11" name="Graphic 10" descr="Music with solid fill">
            <a:extLst>
              <a:ext uri="{FF2B5EF4-FFF2-40B4-BE49-F238E27FC236}">
                <a16:creationId xmlns:a16="http://schemas.microsoft.com/office/drawing/2014/main" id="{9D4A465D-A884-EE44-9D5F-F4BEFF4FF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29155">
            <a:off x="1151102" y="413194"/>
            <a:ext cx="788670" cy="788670"/>
          </a:xfrm>
          <a:prstGeom prst="rect">
            <a:avLst/>
          </a:prstGeom>
        </p:spPr>
      </p:pic>
      <p:pic>
        <p:nvPicPr>
          <p:cNvPr id="15" name="Graphic 14" descr="Music note with solid fill">
            <a:extLst>
              <a:ext uri="{FF2B5EF4-FFF2-40B4-BE49-F238E27FC236}">
                <a16:creationId xmlns:a16="http://schemas.microsoft.com/office/drawing/2014/main" id="{451E9266-CBF0-CBF7-D09B-A540DFB2C2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63012">
            <a:off x="349512" y="724532"/>
            <a:ext cx="652992" cy="652992"/>
          </a:xfrm>
          <a:prstGeom prst="rect">
            <a:avLst/>
          </a:prstGeom>
        </p:spPr>
      </p:pic>
      <p:pic>
        <p:nvPicPr>
          <p:cNvPr id="18" name="Graphic 17" descr="Music notes with solid fill">
            <a:extLst>
              <a:ext uri="{FF2B5EF4-FFF2-40B4-BE49-F238E27FC236}">
                <a16:creationId xmlns:a16="http://schemas.microsoft.com/office/drawing/2014/main" id="{14355600-2032-03E7-B644-1116C0758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2007">
            <a:off x="5028229" y="489420"/>
            <a:ext cx="1133843" cy="1133843"/>
          </a:xfrm>
          <a:prstGeom prst="rect">
            <a:avLst/>
          </a:prstGeom>
        </p:spPr>
      </p:pic>
      <p:pic>
        <p:nvPicPr>
          <p:cNvPr id="19" name="Graphic 18" descr="Music note with solid fill">
            <a:extLst>
              <a:ext uri="{FF2B5EF4-FFF2-40B4-BE49-F238E27FC236}">
                <a16:creationId xmlns:a16="http://schemas.microsoft.com/office/drawing/2014/main" id="{003628CF-91C9-3FB3-3A32-0A0ADBFC62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83039" y="391775"/>
            <a:ext cx="652992" cy="652992"/>
          </a:xfrm>
          <a:prstGeom prst="rect">
            <a:avLst/>
          </a:prstGeom>
        </p:spPr>
      </p:pic>
      <p:pic>
        <p:nvPicPr>
          <p:cNvPr id="20" name="Graphic 19" descr="Music note with solid fill">
            <a:extLst>
              <a:ext uri="{FF2B5EF4-FFF2-40B4-BE49-F238E27FC236}">
                <a16:creationId xmlns:a16="http://schemas.microsoft.com/office/drawing/2014/main" id="{BEC599BE-D84A-4F70-666B-AA141E4323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859">
            <a:off x="4243128" y="627544"/>
            <a:ext cx="652992" cy="652992"/>
          </a:xfrm>
          <a:prstGeom prst="rect">
            <a:avLst/>
          </a:prstGeom>
        </p:spPr>
      </p:pic>
      <p:pic>
        <p:nvPicPr>
          <p:cNvPr id="21" name="Graphic 20" descr="Music note with solid fill">
            <a:extLst>
              <a:ext uri="{FF2B5EF4-FFF2-40B4-BE49-F238E27FC236}">
                <a16:creationId xmlns:a16="http://schemas.microsoft.com/office/drawing/2014/main" id="{1CE0A940-73E3-6ECB-B1DB-BD6ED042E9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5573" y="874206"/>
            <a:ext cx="652992" cy="652992"/>
          </a:xfrm>
          <a:prstGeom prst="rect">
            <a:avLst/>
          </a:prstGeom>
        </p:spPr>
      </p:pic>
      <p:pic>
        <p:nvPicPr>
          <p:cNvPr id="22" name="Graphic 21" descr="Music note with solid fill">
            <a:extLst>
              <a:ext uri="{FF2B5EF4-FFF2-40B4-BE49-F238E27FC236}">
                <a16:creationId xmlns:a16="http://schemas.microsoft.com/office/drawing/2014/main" id="{BFB259E1-5FA4-D2CE-1ACA-B6712D6BAA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9102">
            <a:off x="7087412" y="1101457"/>
            <a:ext cx="652992" cy="652992"/>
          </a:xfrm>
          <a:prstGeom prst="rect">
            <a:avLst/>
          </a:prstGeom>
        </p:spPr>
      </p:pic>
      <p:pic>
        <p:nvPicPr>
          <p:cNvPr id="23" name="Graphic 22" descr="Music with solid fill">
            <a:extLst>
              <a:ext uri="{FF2B5EF4-FFF2-40B4-BE49-F238E27FC236}">
                <a16:creationId xmlns:a16="http://schemas.microsoft.com/office/drawing/2014/main" id="{590FB58D-4E7D-FC98-D2F3-911E881D4C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29155">
            <a:off x="7955958" y="1128331"/>
            <a:ext cx="788670" cy="788670"/>
          </a:xfrm>
          <a:prstGeom prst="rect">
            <a:avLst/>
          </a:prstGeom>
        </p:spPr>
      </p:pic>
      <p:pic>
        <p:nvPicPr>
          <p:cNvPr id="24" name="Graphic 23" descr="Music notes with solid fill">
            <a:extLst>
              <a:ext uri="{FF2B5EF4-FFF2-40B4-BE49-F238E27FC236}">
                <a16:creationId xmlns:a16="http://schemas.microsoft.com/office/drawing/2014/main" id="{91AEFCE9-DFE4-86BD-104A-A0389910B8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2007">
            <a:off x="8941142" y="891303"/>
            <a:ext cx="1133843" cy="1133843"/>
          </a:xfrm>
          <a:prstGeom prst="rect">
            <a:avLst/>
          </a:prstGeom>
        </p:spPr>
      </p:pic>
      <p:pic>
        <p:nvPicPr>
          <p:cNvPr id="25" name="Graphic 24" descr="Music note with solid fill">
            <a:extLst>
              <a:ext uri="{FF2B5EF4-FFF2-40B4-BE49-F238E27FC236}">
                <a16:creationId xmlns:a16="http://schemas.microsoft.com/office/drawing/2014/main" id="{960B10EE-C30F-7B26-D91A-13A63F9256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9102">
            <a:off x="10157426" y="1196826"/>
            <a:ext cx="652992" cy="652992"/>
          </a:xfrm>
          <a:prstGeom prst="rect">
            <a:avLst/>
          </a:prstGeom>
        </p:spPr>
      </p:pic>
      <p:pic>
        <p:nvPicPr>
          <p:cNvPr id="26" name="Graphic 25" descr="Music notes with solid fill">
            <a:extLst>
              <a:ext uri="{FF2B5EF4-FFF2-40B4-BE49-F238E27FC236}">
                <a16:creationId xmlns:a16="http://schemas.microsoft.com/office/drawing/2014/main" id="{29F36D43-E6F6-395F-A6AD-9FB6D988F0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5134" y="543414"/>
            <a:ext cx="1133843" cy="1133843"/>
          </a:xfrm>
          <a:prstGeom prst="rect">
            <a:avLst/>
          </a:prstGeom>
        </p:spPr>
      </p:pic>
      <p:pic>
        <p:nvPicPr>
          <p:cNvPr id="2050" name="Picture 2" descr="Animated Clipart - gloved-hand-holding-medical-syringe-animated-clipart -  Animated Gif">
            <a:extLst>
              <a:ext uri="{FF2B5EF4-FFF2-40B4-BE49-F238E27FC236}">
                <a16:creationId xmlns:a16="http://schemas.microsoft.com/office/drawing/2014/main" id="{F01C22D0-1249-8F7D-9268-850F2D3807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2287" y="3870926"/>
            <a:ext cx="2558284" cy="2742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EB92400-EAD9-34C8-6F28-3E5BE584F2D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21124" y="2861469"/>
            <a:ext cx="3487917" cy="1804279"/>
          </a:xfrm>
          <a:prstGeom prst="rect">
            <a:avLst/>
          </a:prstGeom>
          <a:noFill/>
          <a:ln>
            <a:noFill/>
          </a:ln>
        </p:spPr>
      </p:pic>
      <p:pic>
        <p:nvPicPr>
          <p:cNvPr id="2052" name="Picture 4" descr="Minions - Teamwork :)) animated gif">
            <a:extLst>
              <a:ext uri="{FF2B5EF4-FFF2-40B4-BE49-F238E27FC236}">
                <a16:creationId xmlns:a16="http://schemas.microsoft.com/office/drawing/2014/main" id="{727796C6-11E7-EE57-F541-3CDA2ED882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714" r="20972"/>
          <a:stretch/>
        </p:blipFill>
        <p:spPr bwMode="auto">
          <a:xfrm>
            <a:off x="8721124" y="2764513"/>
            <a:ext cx="3122321" cy="2961090"/>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4" descr="Omw Running GIF - Omw Running Roadrunner - Discover &amp; Share ...">
            <a:extLst>
              <a:ext uri="{FF2B5EF4-FFF2-40B4-BE49-F238E27FC236}">
                <a16:creationId xmlns:a16="http://schemas.microsoft.com/office/drawing/2014/main" id="{D3DBDB98-2F24-B747-F2F3-A5AACC2B971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519"/>
          <a:stretch/>
        </p:blipFill>
        <p:spPr bwMode="auto">
          <a:xfrm flipH="1">
            <a:off x="8716040" y="2715070"/>
            <a:ext cx="3127405" cy="3010533"/>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4" descr="Working Long Hours Linked To Increased Stroke Risk In New Study | HuffPost  UK Life">
            <a:extLst>
              <a:ext uri="{FF2B5EF4-FFF2-40B4-BE49-F238E27FC236}">
                <a16:creationId xmlns:a16="http://schemas.microsoft.com/office/drawing/2014/main" id="{A89CECC4-8B1E-EE20-D855-D383D5077D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512" r="20303"/>
          <a:stretch/>
        </p:blipFill>
        <p:spPr bwMode="auto">
          <a:xfrm>
            <a:off x="8704455" y="2686380"/>
            <a:ext cx="3138086" cy="3073102"/>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4" descr="Wine - Free food icons">
            <a:extLst>
              <a:ext uri="{FF2B5EF4-FFF2-40B4-BE49-F238E27FC236}">
                <a16:creationId xmlns:a16="http://schemas.microsoft.com/office/drawing/2014/main" id="{F51C3B3C-2212-DE34-5BB1-59E00B2B5D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6145" y="3028514"/>
            <a:ext cx="3737113" cy="37371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Wine - Free food icons">
            <a:extLst>
              <a:ext uri="{FF2B5EF4-FFF2-40B4-BE49-F238E27FC236}">
                <a16:creationId xmlns:a16="http://schemas.microsoft.com/office/drawing/2014/main" id="{194193E3-3A56-13B6-1CB3-B2AF095ED2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8156" y="2518523"/>
            <a:ext cx="3737113" cy="373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40376"/>
      </p:ext>
    </p:extLst>
  </p:cSld>
  <p:clrMapOvr>
    <a:masterClrMapping/>
  </p:clrMapOvr>
  <mc:AlternateContent xmlns:mc="http://schemas.openxmlformats.org/markup-compatibility/2006" xmlns:p14="http://schemas.microsoft.com/office/powerpoint/2010/main">
    <mc:Choice Requires="p14">
      <p:transition spd="slow" p14:dur="2000" advClick="0" advTm="10"/>
    </mc:Choice>
    <mc:Fallback xmlns="">
      <p:transition spd="slow" advClick="0"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iterate type="wd">
                                    <p:tmPct val="10000"/>
                                  </p:iterate>
                                  <p:childTnLst>
                                    <p:animClr clrSpc="rgb" dir="cw">
                                      <p:cBhvr override="childStyle">
                                        <p:cTn id="6" dur="3000" fill="hold"/>
                                        <p:tgtEl>
                                          <p:spTgt spid="5">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003399"/>
                                      </p:to>
                                    </p:animClr>
                                  </p:subTnLst>
                                </p:cTn>
                              </p:par>
                              <p:par>
                                <p:cTn id="7" presetID="10" presetClass="entr" presetSubtype="0" fill="hold" nodeType="withEffect">
                                  <p:stCondLst>
                                    <p:cond delay="50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3000"/>
                                        <p:tgtEl>
                                          <p:spTgt spid="28"/>
                                        </p:tgtEl>
                                      </p:cBhvr>
                                    </p:animEffect>
                                  </p:childTnLst>
                                  <p:subTnLst>
                                    <p:set>
                                      <p:cBhvr override="childStyle">
                                        <p:cTn dur="1" fill="hold" display="0" masterRel="sameClick" afterEffect="1">
                                          <p:stCondLst>
                                            <p:cond evt="end" delay="0">
                                              <p:tn val="7"/>
                                            </p:cond>
                                          </p:stCondLst>
                                        </p:cTn>
                                        <p:tgtEl>
                                          <p:spTgt spid="28"/>
                                        </p:tgtEl>
                                        <p:attrNameLst>
                                          <p:attrName>style.visibility</p:attrName>
                                        </p:attrNameLst>
                                      </p:cBhvr>
                                      <p:to>
                                        <p:strVal val="hidden"/>
                                      </p:to>
                                    </p:set>
                                  </p:subTnLst>
                                </p:cTn>
                              </p:par>
                              <p:par>
                                <p:cTn id="10" presetID="10" presetClass="entr" presetSubtype="0" fill="hold" nodeType="withEffect">
                                  <p:stCondLst>
                                    <p:cond delay="15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subTnLst>
                                    <p:set>
                                      <p:cBhvr override="childStyle">
                                        <p:cTn dur="1" fill="hold" display="0" masterRel="sameClick" afterEffect="1">
                                          <p:stCondLst>
                                            <p:cond evt="end" delay="0">
                                              <p:tn val="10"/>
                                            </p:cond>
                                          </p:stCondLst>
                                        </p:cTn>
                                        <p:tgtEl>
                                          <p:spTgt spid="2050"/>
                                        </p:tgtEl>
                                        <p:attrNameLst>
                                          <p:attrName>style.visibility</p:attrName>
                                        </p:attrNameLst>
                                      </p:cBhvr>
                                      <p:to>
                                        <p:strVal val="hidden"/>
                                      </p:to>
                                    </p:set>
                                  </p:subTnLst>
                                </p:cTn>
                              </p:par>
                              <p:par>
                                <p:cTn id="13" presetID="3" presetClass="emph" presetSubtype="2" fill="hold" nodeType="withEffect">
                                  <p:stCondLst>
                                    <p:cond delay="3000"/>
                                  </p:stCondLst>
                                  <p:iterate type="wd">
                                    <p:tmPct val="10000"/>
                                  </p:iterate>
                                  <p:childTnLst>
                                    <p:animClr clrSpc="rgb" dir="cw">
                                      <p:cBhvr override="childStyle">
                                        <p:cTn id="14" dur="2000" fill="hold"/>
                                        <p:tgtEl>
                                          <p:spTgt spid="5">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003399"/>
                                      </p:to>
                                    </p:animClr>
                                  </p:subTnLst>
                                </p:cTn>
                              </p:par>
                              <p:par>
                                <p:cTn id="15" presetID="10" presetClass="entr" presetSubtype="0" fill="hold" nodeType="withEffect">
                                  <p:stCondLst>
                                    <p:cond delay="300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3000"/>
                                        <p:tgtEl>
                                          <p:spTgt spid="2052"/>
                                        </p:tgtEl>
                                      </p:cBhvr>
                                    </p:animEffect>
                                  </p:childTnLst>
                                  <p:subTnLst>
                                    <p:set>
                                      <p:cBhvr override="childStyle">
                                        <p:cTn dur="1" fill="hold" display="0" masterRel="sameClick" afterEffect="1">
                                          <p:stCondLst>
                                            <p:cond evt="end" delay="0">
                                              <p:tn val="15"/>
                                            </p:cond>
                                          </p:stCondLst>
                                        </p:cTn>
                                        <p:tgtEl>
                                          <p:spTgt spid="2052"/>
                                        </p:tgtEl>
                                        <p:attrNameLst>
                                          <p:attrName>style.visibility</p:attrName>
                                        </p:attrNameLst>
                                      </p:cBhvr>
                                      <p:to>
                                        <p:strVal val="hidden"/>
                                      </p:to>
                                    </p:set>
                                  </p:subTnLst>
                                </p:cTn>
                              </p:par>
                              <p:par>
                                <p:cTn id="18" presetID="3" presetClass="emph" presetSubtype="2" fill="hold" nodeType="withEffect">
                                  <p:stCondLst>
                                    <p:cond delay="5000"/>
                                  </p:stCondLst>
                                  <p:iterate type="wd">
                                    <p:tmPct val="10000"/>
                                  </p:iterate>
                                  <p:childTnLst>
                                    <p:animClr clrSpc="rgb" dir="cw">
                                      <p:cBhvr override="childStyle">
                                        <p:cTn id="19" dur="3000" fill="hold"/>
                                        <p:tgtEl>
                                          <p:spTgt spid="5">
                                            <p:txEl>
                                              <p:pRg st="2" end="2"/>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2" end="2"/>
                                            </p:txEl>
                                          </p:spTgt>
                                        </p:tgtEl>
                                        <p:attrNameLst>
                                          <p:attrName>ppt_c</p:attrName>
                                        </p:attrNameLst>
                                      </p:cBhvr>
                                      <p:to>
                                        <a:srgbClr val="003399"/>
                                      </p:to>
                                    </p:animClr>
                                  </p:subTnLst>
                                </p:cTn>
                              </p:par>
                              <p:par>
                                <p:cTn id="20" presetID="10" presetClass="entr" presetSubtype="0" fill="hold" nodeType="withEffect">
                                  <p:stCondLst>
                                    <p:cond delay="6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2000"/>
                                        <p:tgtEl>
                                          <p:spTgt spid="31"/>
                                        </p:tgtEl>
                                      </p:cBhvr>
                                    </p:animEffect>
                                  </p:childTnLst>
                                  <p:subTnLst>
                                    <p:set>
                                      <p:cBhvr override="childStyle">
                                        <p:cTn dur="1" fill="hold" display="0" masterRel="sameClick" afterEffect="1">
                                          <p:stCondLst>
                                            <p:cond evt="end" delay="0">
                                              <p:tn val="20"/>
                                            </p:cond>
                                          </p:stCondLst>
                                        </p:cTn>
                                        <p:tgtEl>
                                          <p:spTgt spid="31"/>
                                        </p:tgtEl>
                                        <p:attrNameLst>
                                          <p:attrName>style.visibility</p:attrName>
                                        </p:attrNameLst>
                                      </p:cBhvr>
                                      <p:to>
                                        <p:strVal val="hidden"/>
                                      </p:to>
                                    </p:set>
                                  </p:subTnLst>
                                </p:cTn>
                              </p:par>
                              <p:par>
                                <p:cTn id="23" presetID="3" presetClass="emph" presetSubtype="2" fill="hold" nodeType="withEffect">
                                  <p:stCondLst>
                                    <p:cond delay="8000"/>
                                  </p:stCondLst>
                                  <p:iterate type="wd">
                                    <p:tmPct val="10000"/>
                                  </p:iterate>
                                  <p:childTnLst>
                                    <p:animClr clrSpc="rgb" dir="cw">
                                      <p:cBhvr override="childStyle">
                                        <p:cTn id="24" dur="3000" fill="hold"/>
                                        <p:tgtEl>
                                          <p:spTgt spid="5">
                                            <p:txEl>
                                              <p:pRg st="3" end="3"/>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3" end="3"/>
                                            </p:txEl>
                                          </p:spTgt>
                                        </p:tgtEl>
                                        <p:attrNameLst>
                                          <p:attrName>ppt_c</p:attrName>
                                        </p:attrNameLst>
                                      </p:cBhvr>
                                      <p:to>
                                        <a:srgbClr val="003399"/>
                                      </p:to>
                                    </p:animClr>
                                  </p:subTnLst>
                                </p:cTn>
                              </p:par>
                              <p:par>
                                <p:cTn id="25" presetID="10" presetClass="entr" presetSubtype="0" fill="hold" nodeType="withEffect">
                                  <p:stCondLst>
                                    <p:cond delay="9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subTnLst>
                                    <p:set>
                                      <p:cBhvr override="childStyle">
                                        <p:cTn dur="1" fill="hold" display="0" masterRel="sameClick" afterEffect="1">
                                          <p:stCondLst>
                                            <p:cond evt="end" delay="0">
                                              <p:tn val="25"/>
                                            </p:cond>
                                          </p:stCondLst>
                                        </p:cTn>
                                        <p:tgtEl>
                                          <p:spTgt spid="32"/>
                                        </p:tgtEl>
                                        <p:attrNameLst>
                                          <p:attrName>style.visibility</p:attrName>
                                        </p:attrNameLst>
                                      </p:cBhvr>
                                      <p:to>
                                        <p:strVal val="hidden"/>
                                      </p:to>
                                    </p:set>
                                  </p:subTnLst>
                                </p:cTn>
                              </p:par>
                              <p:par>
                                <p:cTn id="28" presetID="10" presetClass="entr" presetSubtype="0" fill="hold" nodeType="withEffect">
                                  <p:stCondLst>
                                    <p:cond delay="115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000"/>
                                        <p:tgtEl>
                                          <p:spTgt spid="33"/>
                                        </p:tgtEl>
                                      </p:cBhvr>
                                    </p:animEffect>
                                  </p:childTnLst>
                                  <p:subTnLst>
                                    <p:set>
                                      <p:cBhvr override="childStyle">
                                        <p:cTn dur="1" fill="hold" display="0" masterRel="sameClick" afterEffect="1">
                                          <p:stCondLst>
                                            <p:cond evt="end" delay="0">
                                              <p:tn val="28"/>
                                            </p:cond>
                                          </p:stCondLst>
                                        </p:cTn>
                                        <p:tgtEl>
                                          <p:spTgt spid="33"/>
                                        </p:tgtEl>
                                        <p:attrNameLst>
                                          <p:attrName>style.visibility</p:attrName>
                                        </p:attrNameLst>
                                      </p:cBhvr>
                                      <p:to>
                                        <p:strVal val="hidden"/>
                                      </p:to>
                                    </p:set>
                                  </p:subTnLst>
                                </p:cTn>
                              </p:par>
                              <p:par>
                                <p:cTn id="31" presetID="10" presetClass="entr" presetSubtype="0" fill="hold" nodeType="withEffect">
                                  <p:stCondLst>
                                    <p:cond delay="115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2000"/>
                                        <p:tgtEl>
                                          <p:spTgt spid="27"/>
                                        </p:tgtEl>
                                      </p:cBhvr>
                                    </p:animEffect>
                                  </p:childTnLst>
                                  <p:subTnLst>
                                    <p:set>
                                      <p:cBhvr override="childStyle">
                                        <p:cTn dur="1" fill="hold" display="0" masterRel="sameClick" afterEffect="1">
                                          <p:stCondLst>
                                            <p:cond evt="end" delay="0">
                                              <p:tn val="31"/>
                                            </p:cond>
                                          </p:stCondLst>
                                        </p:cTn>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6845B5C-5F3E-8C20-C663-28549E9032BE}"/>
              </a:ext>
            </a:extLst>
          </p:cNvPr>
          <p:cNvPicPr>
            <a:picLocks noChangeAspect="1"/>
          </p:cNvPicPr>
          <p:nvPr/>
        </p:nvPicPr>
        <p:blipFill>
          <a:blip r:embed="rId2"/>
          <a:stretch>
            <a:fillRect/>
          </a:stretch>
        </p:blipFill>
        <p:spPr>
          <a:xfrm>
            <a:off x="8624782" y="3822541"/>
            <a:ext cx="3077775" cy="1425734"/>
          </a:xfrm>
          <a:prstGeom prst="rect">
            <a:avLst/>
          </a:prstGeom>
        </p:spPr>
      </p:pic>
      <p:sp>
        <p:nvSpPr>
          <p:cNvPr id="2" name="Title 1">
            <a:extLst>
              <a:ext uri="{FF2B5EF4-FFF2-40B4-BE49-F238E27FC236}">
                <a16:creationId xmlns:a16="http://schemas.microsoft.com/office/drawing/2014/main" id="{F87FE65E-82F9-F64F-766C-8FCE22653811}"/>
              </a:ext>
            </a:extLst>
          </p:cNvPr>
          <p:cNvSpPr txBox="1">
            <a:spLocks/>
          </p:cNvSpPr>
          <p:nvPr/>
        </p:nvSpPr>
        <p:spPr>
          <a:xfrm>
            <a:off x="1155875" y="1685641"/>
            <a:ext cx="10844447" cy="486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The trial was delivered and the vaccines combined</a:t>
            </a:r>
          </a:p>
          <a:p>
            <a:pPr>
              <a:spcAft>
                <a:spcPts val="2400"/>
              </a:spcAft>
            </a:pPr>
            <a:r>
              <a:rPr lang="en-US" sz="3000" dirty="0">
                <a:solidFill>
                  <a:schemeClr val="accent4"/>
                </a:solidFill>
                <a:latin typeface="+mn-lt"/>
              </a:rPr>
              <a:t>It makes you think, we should we co-operate like this all time</a:t>
            </a:r>
          </a:p>
          <a:p>
            <a:pPr>
              <a:spcAft>
                <a:spcPts val="2400"/>
              </a:spcAft>
            </a:pPr>
            <a:r>
              <a:rPr lang="en-US" sz="3000" dirty="0">
                <a:solidFill>
                  <a:schemeClr val="accent4"/>
                </a:solidFill>
                <a:latin typeface="+mn-lt"/>
              </a:rPr>
              <a:t>The results have been implemented far and wide</a:t>
            </a:r>
          </a:p>
          <a:p>
            <a:pPr>
              <a:spcAft>
                <a:spcPts val="2400"/>
              </a:spcAft>
            </a:pPr>
            <a:r>
              <a:rPr lang="en-US" sz="3000" dirty="0">
                <a:solidFill>
                  <a:schemeClr val="accent4"/>
                </a:solidFill>
                <a:latin typeface="+mn-lt"/>
              </a:rPr>
              <a:t>Fills the team with bundles of pride</a:t>
            </a:r>
          </a:p>
          <a:p>
            <a:endParaRPr lang="en-GB" sz="2800" dirty="0">
              <a:solidFill>
                <a:schemeClr val="accent1"/>
              </a:solidFill>
              <a:latin typeface="+mn-lt"/>
            </a:endParaRPr>
          </a:p>
        </p:txBody>
      </p:sp>
      <p:pic>
        <p:nvPicPr>
          <p:cNvPr id="3" name="Picture 2" descr="Free Ride To Your Vaccine - Lebanon Transit">
            <a:extLst>
              <a:ext uri="{FF2B5EF4-FFF2-40B4-BE49-F238E27FC236}">
                <a16:creationId xmlns:a16="http://schemas.microsoft.com/office/drawing/2014/main" id="{3822726E-C9A6-F7BB-2C15-AEDEB5726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1069" y="4332929"/>
            <a:ext cx="2060384" cy="2060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Ride To Your Vaccine - Lebanon Transit">
            <a:extLst>
              <a:ext uri="{FF2B5EF4-FFF2-40B4-BE49-F238E27FC236}">
                <a16:creationId xmlns:a16="http://schemas.microsoft.com/office/drawing/2014/main" id="{C77E6008-77E2-CD1E-0764-15C6512C22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a:stretch/>
        </p:blipFill>
        <p:spPr bwMode="auto">
          <a:xfrm flipH="1">
            <a:off x="8739551" y="4332929"/>
            <a:ext cx="1473337" cy="20603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275FDE-4A79-4F9C-0AEB-24B5B66261A8}"/>
              </a:ext>
            </a:extLst>
          </p:cNvPr>
          <p:cNvSpPr txBox="1">
            <a:spLocks/>
          </p:cNvSpPr>
          <p:nvPr/>
        </p:nvSpPr>
        <p:spPr>
          <a:xfrm>
            <a:off x="9457558" y="3878816"/>
            <a:ext cx="2225157" cy="719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rgbClr val="92D050"/>
                </a:solidFill>
                <a:latin typeface="+mn-lt"/>
              </a:rPr>
              <a:t>SAFE</a:t>
            </a:r>
          </a:p>
        </p:txBody>
      </p:sp>
      <p:pic>
        <p:nvPicPr>
          <p:cNvPr id="6" name="Graphic 5" descr="Checkmark with solid fill">
            <a:extLst>
              <a:ext uri="{FF2B5EF4-FFF2-40B4-BE49-F238E27FC236}">
                <a16:creationId xmlns:a16="http://schemas.microsoft.com/office/drawing/2014/main" id="{E157D178-5417-E378-43C3-D7E01C8ABE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7295" y="3789597"/>
            <a:ext cx="914400" cy="914400"/>
          </a:xfrm>
          <a:prstGeom prst="rect">
            <a:avLst/>
          </a:prstGeom>
        </p:spPr>
      </p:pic>
      <p:sp>
        <p:nvSpPr>
          <p:cNvPr id="7" name="Title 1">
            <a:extLst>
              <a:ext uri="{FF2B5EF4-FFF2-40B4-BE49-F238E27FC236}">
                <a16:creationId xmlns:a16="http://schemas.microsoft.com/office/drawing/2014/main" id="{C0447204-4801-3A96-DF69-13100D90110D}"/>
              </a:ext>
            </a:extLst>
          </p:cNvPr>
          <p:cNvSpPr txBox="1">
            <a:spLocks/>
          </p:cNvSpPr>
          <p:nvPr/>
        </p:nvSpPr>
        <p:spPr>
          <a:xfrm>
            <a:off x="1177871" y="721035"/>
            <a:ext cx="8640673" cy="71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u="sng" dirty="0">
                <a:solidFill>
                  <a:srgbClr val="1F497D"/>
                </a:solidFill>
                <a:latin typeface="+mn-lt"/>
              </a:rPr>
              <a:t>HOW</a:t>
            </a:r>
            <a:r>
              <a:rPr lang="en-GB" sz="4000" b="1" dirty="0">
                <a:solidFill>
                  <a:srgbClr val="1F497D"/>
                </a:solidFill>
                <a:latin typeface="+mn-lt"/>
              </a:rPr>
              <a:t> was ComFluCOV delivered?</a:t>
            </a:r>
          </a:p>
        </p:txBody>
      </p:sp>
      <p:sp>
        <p:nvSpPr>
          <p:cNvPr id="8" name="Rectangle 3">
            <a:extLst>
              <a:ext uri="{FF2B5EF4-FFF2-40B4-BE49-F238E27FC236}">
                <a16:creationId xmlns:a16="http://schemas.microsoft.com/office/drawing/2014/main" id="{24A8690E-D86C-470C-E2FC-80EB6BCAF2F6}"/>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3">
            <a:extLst>
              <a:ext uri="{FF2B5EF4-FFF2-40B4-BE49-F238E27FC236}">
                <a16:creationId xmlns:a16="http://schemas.microsoft.com/office/drawing/2014/main" id="{6A57307B-FE57-E587-18CB-85C39B3AD6D3}"/>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91D568D7-E2C9-C17C-7DC4-9B2B671BF15F}"/>
              </a:ext>
            </a:extLst>
          </p:cNvPr>
          <p:cNvSpPr txBox="1">
            <a:spLocks/>
          </p:cNvSpPr>
          <p:nvPr/>
        </p:nvSpPr>
        <p:spPr>
          <a:xfrm>
            <a:off x="1177871" y="379837"/>
            <a:ext cx="8640673" cy="719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mn-lt"/>
              </a:rPr>
              <a:t>What’s happening </a:t>
            </a:r>
            <a:r>
              <a:rPr lang="en-GB" sz="4000" b="1" u="sng" dirty="0">
                <a:solidFill>
                  <a:schemeClr val="bg1"/>
                </a:solidFill>
                <a:latin typeface="+mn-lt"/>
              </a:rPr>
              <a:t>NOW</a:t>
            </a:r>
            <a:r>
              <a:rPr lang="en-GB" sz="4000" b="1" dirty="0">
                <a:solidFill>
                  <a:schemeClr val="bg1"/>
                </a:solidFill>
                <a:latin typeface="+mn-lt"/>
              </a:rPr>
              <a:t>?</a:t>
            </a:r>
          </a:p>
        </p:txBody>
      </p:sp>
      <p:sp>
        <p:nvSpPr>
          <p:cNvPr id="11" name="AutoShape 2">
            <a:extLst>
              <a:ext uri="{FF2B5EF4-FFF2-40B4-BE49-F238E27FC236}">
                <a16:creationId xmlns:a16="http://schemas.microsoft.com/office/drawing/2014/main" id="{24654374-AF18-A1C7-7562-140E995BAB6D}"/>
              </a:ext>
            </a:extLst>
          </p:cNvPr>
          <p:cNvSpPr>
            <a:spLocks noChangeArrowheads="1"/>
          </p:cNvSpPr>
          <p:nvPr/>
        </p:nvSpPr>
        <p:spPr bwMode="auto">
          <a:xfrm>
            <a:off x="9144003" y="251632"/>
            <a:ext cx="2910570" cy="964885"/>
          </a:xfrm>
          <a:prstGeom prst="roundRect">
            <a:avLst>
              <a:gd name="adj" fmla="val 16667"/>
            </a:avLst>
          </a:prstGeom>
          <a:solidFill>
            <a:srgbClr val="FFC000"/>
          </a:solidFill>
          <a:ln w="25400" algn="ctr">
            <a:solidFill>
              <a:srgbClr val="FFC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2" name="Text Box 3">
            <a:extLst>
              <a:ext uri="{FF2B5EF4-FFF2-40B4-BE49-F238E27FC236}">
                <a16:creationId xmlns:a16="http://schemas.microsoft.com/office/drawing/2014/main" id="{84C6EA85-CEF4-8EA9-4ED6-E3FE2A230DF8}"/>
              </a:ext>
            </a:extLst>
          </p:cNvPr>
          <p:cNvSpPr txBox="1">
            <a:spLocks noChangeArrowheads="1"/>
          </p:cNvSpPr>
          <p:nvPr/>
        </p:nvSpPr>
        <p:spPr bwMode="auto">
          <a:xfrm>
            <a:off x="8986388" y="251632"/>
            <a:ext cx="3233153" cy="10541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1F497D"/>
                </a:solidFill>
                <a:effectLst/>
                <a:latin typeface="Calibri" panose="020F0502020204030204" pitchFamily="34" charset="0"/>
              </a:rPr>
              <a:t>March 2021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1F497D"/>
                </a:solidFill>
                <a:effectLst/>
                <a:latin typeface="Calibri" panose="020F0502020204030204" pitchFamily="34" charset="0"/>
              </a:rPr>
              <a:t>Study conceived</a:t>
            </a:r>
            <a:endParaRPr kumimoji="0" lang="en-US" altLang="en-US" sz="3000" b="0" i="0" u="none" strike="noStrike" cap="none" normalizeH="0" baseline="0" dirty="0">
              <a:ln>
                <a:noFill/>
              </a:ln>
              <a:solidFill>
                <a:schemeClr val="tx1"/>
              </a:solidFill>
              <a:effectLst/>
              <a:latin typeface="Arial" panose="020B0604020202020204" pitchFamily="34" charset="0"/>
            </a:endParaRPr>
          </a:p>
        </p:txBody>
      </p:sp>
      <p:sp>
        <p:nvSpPr>
          <p:cNvPr id="13" name="AutoShape 2">
            <a:extLst>
              <a:ext uri="{FF2B5EF4-FFF2-40B4-BE49-F238E27FC236}">
                <a16:creationId xmlns:a16="http://schemas.microsoft.com/office/drawing/2014/main" id="{5C967041-E2F8-5BE9-D1F5-4B64979B17FB}"/>
              </a:ext>
            </a:extLst>
          </p:cNvPr>
          <p:cNvSpPr>
            <a:spLocks noChangeArrowheads="1"/>
          </p:cNvSpPr>
          <p:nvPr/>
        </p:nvSpPr>
        <p:spPr bwMode="auto">
          <a:xfrm>
            <a:off x="9144003" y="1920166"/>
            <a:ext cx="2876232" cy="914400"/>
          </a:xfrm>
          <a:prstGeom prst="roundRect">
            <a:avLst>
              <a:gd name="adj" fmla="val 16667"/>
            </a:avLst>
          </a:prstGeom>
          <a:solidFill>
            <a:srgbClr val="FFC000"/>
          </a:solidFill>
          <a:ln w="25400" algn="ctr">
            <a:solidFill>
              <a:srgbClr val="FFC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4" name="Text Box 3">
            <a:extLst>
              <a:ext uri="{FF2B5EF4-FFF2-40B4-BE49-F238E27FC236}">
                <a16:creationId xmlns:a16="http://schemas.microsoft.com/office/drawing/2014/main" id="{51CD45A7-5972-1C60-5F32-DB2722E34320}"/>
              </a:ext>
            </a:extLst>
          </p:cNvPr>
          <p:cNvSpPr txBox="1">
            <a:spLocks noChangeArrowheads="1"/>
          </p:cNvSpPr>
          <p:nvPr/>
        </p:nvSpPr>
        <p:spPr bwMode="auto">
          <a:xfrm>
            <a:off x="9087920" y="1914390"/>
            <a:ext cx="2981536" cy="9369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1F497D"/>
                </a:solidFill>
                <a:effectLst/>
                <a:latin typeface="Calibri" panose="020F0502020204030204" pitchFamily="34" charset="0"/>
              </a:rPr>
              <a:t>Sept 2021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1F497D"/>
                </a:solidFill>
                <a:effectLst/>
                <a:latin typeface="Calibri" panose="020F0502020204030204" pitchFamily="34" charset="0"/>
              </a:rPr>
              <a:t>Final report</a:t>
            </a:r>
            <a:endParaRPr kumimoji="0" lang="en-US" altLang="en-US" sz="3000" b="0" i="0" u="none" strike="noStrike" cap="none" normalizeH="0" baseline="0" dirty="0">
              <a:ln>
                <a:noFill/>
              </a:ln>
              <a:solidFill>
                <a:schemeClr val="tx1"/>
              </a:solidFill>
              <a:effectLst/>
              <a:latin typeface="Arial" panose="020B0604020202020204" pitchFamily="34" charset="0"/>
            </a:endParaRPr>
          </a:p>
        </p:txBody>
      </p:sp>
      <p:cxnSp>
        <p:nvCxnSpPr>
          <p:cNvPr id="15" name="AutoShape 8">
            <a:extLst>
              <a:ext uri="{FF2B5EF4-FFF2-40B4-BE49-F238E27FC236}">
                <a16:creationId xmlns:a16="http://schemas.microsoft.com/office/drawing/2014/main" id="{D5733DF0-3739-A244-4390-D73B18CAF0E1}"/>
              </a:ext>
            </a:extLst>
          </p:cNvPr>
          <p:cNvCxnSpPr>
            <a:cxnSpLocks noChangeShapeType="1"/>
          </p:cNvCxnSpPr>
          <p:nvPr/>
        </p:nvCxnSpPr>
        <p:spPr bwMode="auto">
          <a:xfrm>
            <a:off x="11339825" y="1210310"/>
            <a:ext cx="0" cy="704080"/>
          </a:xfrm>
          <a:prstGeom prst="straightConnector1">
            <a:avLst/>
          </a:prstGeom>
          <a:noFill/>
          <a:ln w="82550" algn="ctr">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6" name="Text Box 3">
            <a:extLst>
              <a:ext uri="{FF2B5EF4-FFF2-40B4-BE49-F238E27FC236}">
                <a16:creationId xmlns:a16="http://schemas.microsoft.com/office/drawing/2014/main" id="{C87F7A6C-6862-B387-9866-D9054892341C}"/>
              </a:ext>
            </a:extLst>
          </p:cNvPr>
          <p:cNvSpPr txBox="1">
            <a:spLocks noChangeArrowheads="1"/>
          </p:cNvSpPr>
          <p:nvPr/>
        </p:nvSpPr>
        <p:spPr bwMode="auto">
          <a:xfrm>
            <a:off x="9533853" y="1308306"/>
            <a:ext cx="1792556" cy="3714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92D050"/>
                </a:solidFill>
                <a:effectLst/>
                <a:latin typeface="Calibri" panose="020F0502020204030204" pitchFamily="34" charset="0"/>
              </a:rPr>
              <a:t>6 months</a:t>
            </a:r>
            <a:endParaRPr kumimoji="0" lang="en-US" altLang="en-US" sz="3000" b="0" i="0" u="none" strike="noStrike" cap="none" normalizeH="0" baseline="0" dirty="0">
              <a:ln>
                <a:noFill/>
              </a:ln>
              <a:solidFill>
                <a:srgbClr val="92D050"/>
              </a:solidFill>
              <a:effectLst/>
              <a:latin typeface="Arial" panose="020B0604020202020204" pitchFamily="34" charset="0"/>
            </a:endParaRPr>
          </a:p>
        </p:txBody>
      </p:sp>
      <p:pic>
        <p:nvPicPr>
          <p:cNvPr id="18" name="Picture 2" descr="Impersonation of MHRA staff - GOV.UK">
            <a:extLst>
              <a:ext uri="{FF2B5EF4-FFF2-40B4-BE49-F238E27FC236}">
                <a16:creationId xmlns:a16="http://schemas.microsoft.com/office/drawing/2014/main" id="{AFC77CE8-51E4-E1B4-CEC3-C84AFFCEA8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775" b="26358"/>
          <a:stretch/>
        </p:blipFill>
        <p:spPr bwMode="auto">
          <a:xfrm>
            <a:off x="10375358" y="4787593"/>
            <a:ext cx="1556756" cy="4967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RA Logo">
            <a:extLst>
              <a:ext uri="{FF2B5EF4-FFF2-40B4-BE49-F238E27FC236}">
                <a16:creationId xmlns:a16="http://schemas.microsoft.com/office/drawing/2014/main" id="{63592292-BFF7-216E-B152-66E352B96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3243" y="5036138"/>
            <a:ext cx="1321311" cy="6425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HE School Zone">
            <a:extLst>
              <a:ext uri="{FF2B5EF4-FFF2-40B4-BE49-F238E27FC236}">
                <a16:creationId xmlns:a16="http://schemas.microsoft.com/office/drawing/2014/main" id="{28D5088E-523F-4E38-FF73-FA21DB262B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659" t="28753" r="32882" b="30359"/>
          <a:stretch/>
        </p:blipFill>
        <p:spPr bwMode="auto">
          <a:xfrm>
            <a:off x="3422116" y="6022896"/>
            <a:ext cx="958235" cy="6878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8A8DF72-A5CC-6595-E68D-2405F52288CE}"/>
              </a:ext>
            </a:extLst>
          </p:cNvPr>
          <p:cNvPicPr>
            <a:picLocks noChangeAspect="1"/>
          </p:cNvPicPr>
          <p:nvPr/>
        </p:nvPicPr>
        <p:blipFill>
          <a:blip r:embed="rId9"/>
          <a:stretch>
            <a:fillRect/>
          </a:stretch>
        </p:blipFill>
        <p:spPr>
          <a:xfrm>
            <a:off x="1834105" y="5490167"/>
            <a:ext cx="913738" cy="871040"/>
          </a:xfrm>
          <a:prstGeom prst="rect">
            <a:avLst/>
          </a:prstGeom>
        </p:spPr>
      </p:pic>
      <p:pic>
        <p:nvPicPr>
          <p:cNvPr id="22" name="Picture 8" descr="University Hospitals Bristol and Weston NHS Foundation Trust (UHBW NHS)">
            <a:extLst>
              <a:ext uri="{FF2B5EF4-FFF2-40B4-BE49-F238E27FC236}">
                <a16:creationId xmlns:a16="http://schemas.microsoft.com/office/drawing/2014/main" id="{66BCD89E-7C24-36C6-EF0A-3378AE4657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213" y="5697875"/>
            <a:ext cx="2005771" cy="9449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Seqirus | A World Leader in Influenza Vaccines">
            <a:extLst>
              <a:ext uri="{FF2B5EF4-FFF2-40B4-BE49-F238E27FC236}">
                <a16:creationId xmlns:a16="http://schemas.microsoft.com/office/drawing/2014/main" id="{F88B8C8F-1FD8-44A5-0BE1-656CFAA7CC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4060" y="5293592"/>
            <a:ext cx="934873" cy="4778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3B20EC17-BB66-3CDE-BB6E-5381BBBD2F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9065" y="5152158"/>
            <a:ext cx="670664" cy="5824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University of Bristol - The Science Council ~ : The Science Council ~">
            <a:extLst>
              <a:ext uri="{FF2B5EF4-FFF2-40B4-BE49-F238E27FC236}">
                <a16:creationId xmlns:a16="http://schemas.microsoft.com/office/drawing/2014/main" id="{DD7AC083-133C-73C0-844A-CDE6942652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38183" y="5953554"/>
            <a:ext cx="1832830" cy="7802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rn logo | Logo design contest | 99designs">
            <a:extLst>
              <a:ext uri="{FF2B5EF4-FFF2-40B4-BE49-F238E27FC236}">
                <a16:creationId xmlns:a16="http://schemas.microsoft.com/office/drawing/2014/main" id="{87D40A69-71F0-F867-7CAE-20519105B5A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1280" t="73474" r="16078" b="11429"/>
          <a:stretch/>
        </p:blipFill>
        <p:spPr bwMode="auto">
          <a:xfrm>
            <a:off x="7221055" y="6081708"/>
            <a:ext cx="2109240" cy="5083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Icon&#10;&#10;Description automatically generated">
            <a:extLst>
              <a:ext uri="{FF2B5EF4-FFF2-40B4-BE49-F238E27FC236}">
                <a16:creationId xmlns:a16="http://schemas.microsoft.com/office/drawing/2014/main" id="{CEE0AE38-62FC-D6A7-6DD8-0017252862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0061" y="3765935"/>
            <a:ext cx="849241" cy="849241"/>
          </a:xfrm>
          <a:prstGeom prst="rect">
            <a:avLst/>
          </a:prstGeom>
        </p:spPr>
      </p:pic>
      <p:pic>
        <p:nvPicPr>
          <p:cNvPr id="28" name="Picture 27">
            <a:extLst>
              <a:ext uri="{FF2B5EF4-FFF2-40B4-BE49-F238E27FC236}">
                <a16:creationId xmlns:a16="http://schemas.microsoft.com/office/drawing/2014/main" id="{3871CE76-843D-2DCD-9E67-9F48D5BA391A}"/>
              </a:ext>
            </a:extLst>
          </p:cNvPr>
          <p:cNvPicPr>
            <a:picLocks noChangeAspect="1"/>
          </p:cNvPicPr>
          <p:nvPr/>
        </p:nvPicPr>
        <p:blipFill rotWithShape="1">
          <a:blip r:embed="rId16"/>
          <a:srcRect l="68211" b="-19181"/>
          <a:stretch/>
        </p:blipFill>
        <p:spPr>
          <a:xfrm>
            <a:off x="9570885" y="5953554"/>
            <a:ext cx="2621115" cy="946996"/>
          </a:xfrm>
          <a:prstGeom prst="rect">
            <a:avLst/>
          </a:prstGeom>
        </p:spPr>
      </p:pic>
      <p:pic>
        <p:nvPicPr>
          <p:cNvPr id="29" name="Picture 18" descr="Nexelis | Fierce Biotech">
            <a:extLst>
              <a:ext uri="{FF2B5EF4-FFF2-40B4-BE49-F238E27FC236}">
                <a16:creationId xmlns:a16="http://schemas.microsoft.com/office/drawing/2014/main" id="{3103445A-66E7-E805-56D9-F424948011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12026" y="4720595"/>
            <a:ext cx="1138970" cy="8633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Text&#10;&#10;Description automatically generated">
            <a:extLst>
              <a:ext uri="{FF2B5EF4-FFF2-40B4-BE49-F238E27FC236}">
                <a16:creationId xmlns:a16="http://schemas.microsoft.com/office/drawing/2014/main" id="{9E2B4A97-E82E-DCAA-C211-508811FDAE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17385" y="3292262"/>
            <a:ext cx="1048498" cy="873136"/>
          </a:xfrm>
          <a:prstGeom prst="rect">
            <a:avLst/>
          </a:prstGeom>
        </p:spPr>
      </p:pic>
      <p:pic>
        <p:nvPicPr>
          <p:cNvPr id="31" name="Picture 30" descr="A picture containing text, gambling house, room, pool ball&#10;&#10;Description automatically generated">
            <a:extLst>
              <a:ext uri="{FF2B5EF4-FFF2-40B4-BE49-F238E27FC236}">
                <a16:creationId xmlns:a16="http://schemas.microsoft.com/office/drawing/2014/main" id="{7AF21563-B78E-F5FD-E94A-33368ED00327}"/>
              </a:ext>
            </a:extLst>
          </p:cNvPr>
          <p:cNvPicPr>
            <a:picLocks noChangeAspect="1"/>
          </p:cNvPicPr>
          <p:nvPr/>
        </p:nvPicPr>
        <p:blipFill>
          <a:blip r:embed="rId19"/>
          <a:stretch>
            <a:fillRect/>
          </a:stretch>
        </p:blipFill>
        <p:spPr>
          <a:xfrm>
            <a:off x="5667935" y="5210201"/>
            <a:ext cx="856130" cy="705048"/>
          </a:xfrm>
          <a:prstGeom prst="rect">
            <a:avLst/>
          </a:prstGeom>
        </p:spPr>
      </p:pic>
      <p:pic>
        <p:nvPicPr>
          <p:cNvPr id="32" name="Picture 31" descr="Teamwork - Free networking icons">
            <a:extLst>
              <a:ext uri="{FF2B5EF4-FFF2-40B4-BE49-F238E27FC236}">
                <a16:creationId xmlns:a16="http://schemas.microsoft.com/office/drawing/2014/main" id="{964C6D27-9935-0CBF-491D-1EDA4A7BA24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99605" y="267951"/>
            <a:ext cx="1675061" cy="16750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ational Institute for Health and Care Research | DART partner">
            <a:extLst>
              <a:ext uri="{FF2B5EF4-FFF2-40B4-BE49-F238E27FC236}">
                <a16:creationId xmlns:a16="http://schemas.microsoft.com/office/drawing/2014/main" id="{95FF087D-82DA-CD4D-BE60-7490E74966D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338" t="40051" r="16491" b="40070"/>
          <a:stretch/>
        </p:blipFill>
        <p:spPr bwMode="auto">
          <a:xfrm>
            <a:off x="9075923" y="2463987"/>
            <a:ext cx="3042785" cy="4587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47090021-3C9C-9A22-1019-671A3CE4E593}"/>
              </a:ext>
            </a:extLst>
          </p:cNvPr>
          <p:cNvPicPr>
            <a:picLocks noChangeAspect="1"/>
          </p:cNvPicPr>
          <p:nvPr/>
        </p:nvPicPr>
        <p:blipFill>
          <a:blip r:embed="rId22"/>
          <a:stretch>
            <a:fillRect/>
          </a:stretch>
        </p:blipFill>
        <p:spPr>
          <a:xfrm>
            <a:off x="8762817" y="5172359"/>
            <a:ext cx="2939740" cy="1237785"/>
          </a:xfrm>
          <a:prstGeom prst="rect">
            <a:avLst/>
          </a:prstGeom>
        </p:spPr>
      </p:pic>
      <p:pic>
        <p:nvPicPr>
          <p:cNvPr id="36" name="Picture 4" descr="UK Covid infections dip but worries remain of 'significant strain' on NHS |  Coronavirus | The Guardian">
            <a:extLst>
              <a:ext uri="{FF2B5EF4-FFF2-40B4-BE49-F238E27FC236}">
                <a16:creationId xmlns:a16="http://schemas.microsoft.com/office/drawing/2014/main" id="{52E6E768-9EBC-199D-5593-41BFC50B541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1368"/>
          <a:stretch/>
        </p:blipFill>
        <p:spPr bwMode="auto">
          <a:xfrm>
            <a:off x="8210550" y="21980"/>
            <a:ext cx="3981450" cy="294524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pic>
        <p:nvPicPr>
          <p:cNvPr id="37" name="Picture 36" descr="A person wearing a white shirt and smiling at the camera&#10;&#10;Description automatically generated with medium confidence">
            <a:extLst>
              <a:ext uri="{FF2B5EF4-FFF2-40B4-BE49-F238E27FC236}">
                <a16:creationId xmlns:a16="http://schemas.microsoft.com/office/drawing/2014/main" id="{70F353EA-ABC0-00B2-E6F9-61E002E6803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8480" t="24955" r="42431" b="23171"/>
          <a:stretch/>
        </p:blipFill>
        <p:spPr>
          <a:xfrm rot="5400000">
            <a:off x="124364" y="3964184"/>
            <a:ext cx="902503" cy="898248"/>
          </a:xfrm>
          <a:prstGeom prst="ellipse">
            <a:avLst/>
          </a:prstGeom>
          <a:ln w="38100">
            <a:solidFill>
              <a:srgbClr val="2E75B6"/>
            </a:solidFill>
          </a:ln>
        </p:spPr>
      </p:pic>
      <p:pic>
        <p:nvPicPr>
          <p:cNvPr id="38" name="Picture 37" descr="A person with a beard&#10;&#10;Description automatically generated with low confidence">
            <a:extLst>
              <a:ext uri="{FF2B5EF4-FFF2-40B4-BE49-F238E27FC236}">
                <a16:creationId xmlns:a16="http://schemas.microsoft.com/office/drawing/2014/main" id="{2C491F89-902F-2F95-2400-C3EEE3F05B7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94" t="10729" r="4221" b="24907"/>
          <a:stretch/>
        </p:blipFill>
        <p:spPr>
          <a:xfrm>
            <a:off x="1069051" y="5172359"/>
            <a:ext cx="930896" cy="937822"/>
          </a:xfrm>
          <a:prstGeom prst="ellipse">
            <a:avLst/>
          </a:prstGeom>
          <a:ln w="38100">
            <a:solidFill>
              <a:srgbClr val="2E75B6"/>
            </a:solidFill>
          </a:ln>
        </p:spPr>
      </p:pic>
      <p:pic>
        <p:nvPicPr>
          <p:cNvPr id="39" name="Picture 38" descr="A person smiling for the camera&#10;&#10;Description automatically generated with medium confidence">
            <a:extLst>
              <a:ext uri="{FF2B5EF4-FFF2-40B4-BE49-F238E27FC236}">
                <a16:creationId xmlns:a16="http://schemas.microsoft.com/office/drawing/2014/main" id="{CCEB11B9-E0CB-A4C4-B8C6-25D3CDE1D961}"/>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3052" b="29413"/>
          <a:stretch/>
        </p:blipFill>
        <p:spPr>
          <a:xfrm>
            <a:off x="2756820" y="5231494"/>
            <a:ext cx="889597" cy="902504"/>
          </a:xfrm>
          <a:prstGeom prst="ellipse">
            <a:avLst/>
          </a:prstGeom>
          <a:ln w="38100">
            <a:solidFill>
              <a:srgbClr val="2E75B6"/>
            </a:solidFill>
          </a:ln>
        </p:spPr>
      </p:pic>
      <p:pic>
        <p:nvPicPr>
          <p:cNvPr id="40" name="Picture 39" descr="A person smiling for the camera&#10;&#10;Description automatically generated with medium confidence">
            <a:extLst>
              <a:ext uri="{FF2B5EF4-FFF2-40B4-BE49-F238E27FC236}">
                <a16:creationId xmlns:a16="http://schemas.microsoft.com/office/drawing/2014/main" id="{2E371518-E6E8-CFE9-FCDF-9A3B12D67FB7}"/>
              </a:ext>
            </a:extLst>
          </p:cNvPr>
          <p:cNvPicPr>
            <a:picLocks noChangeAspect="1"/>
          </p:cNvPicPr>
          <p:nvPr/>
        </p:nvPicPr>
        <p:blipFill rotWithShape="1">
          <a:blip r:embed="rId27">
            <a:extLst>
              <a:ext uri="{28A0092B-C50C-407E-A947-70E740481C1C}">
                <a14:useLocalDpi xmlns:a14="http://schemas.microsoft.com/office/drawing/2010/main" val="0"/>
              </a:ext>
            </a:extLst>
          </a:blip>
          <a:srcRect l="3943" t="16481" r="9620" b="17874"/>
          <a:stretch/>
        </p:blipFill>
        <p:spPr>
          <a:xfrm>
            <a:off x="4532674" y="5231494"/>
            <a:ext cx="889597" cy="900818"/>
          </a:xfrm>
          <a:prstGeom prst="ellipse">
            <a:avLst/>
          </a:prstGeom>
          <a:ln w="38100">
            <a:solidFill>
              <a:srgbClr val="2E75B6"/>
            </a:solidFill>
          </a:ln>
        </p:spPr>
      </p:pic>
      <p:pic>
        <p:nvPicPr>
          <p:cNvPr id="41" name="Picture 40">
            <a:extLst>
              <a:ext uri="{FF2B5EF4-FFF2-40B4-BE49-F238E27FC236}">
                <a16:creationId xmlns:a16="http://schemas.microsoft.com/office/drawing/2014/main" id="{D8124641-9698-C84C-9FE8-F06ECEE6079F}"/>
              </a:ext>
            </a:extLst>
          </p:cNvPr>
          <p:cNvPicPr>
            <a:picLocks noChangeAspect="1"/>
          </p:cNvPicPr>
          <p:nvPr/>
        </p:nvPicPr>
        <p:blipFill rotWithShape="1">
          <a:blip r:embed="rId28"/>
          <a:srcRect l="23422" t="-1" r="34305" b="21535"/>
          <a:stretch/>
        </p:blipFill>
        <p:spPr>
          <a:xfrm>
            <a:off x="9831184" y="5172359"/>
            <a:ext cx="875704" cy="914349"/>
          </a:xfrm>
          <a:prstGeom prst="ellipse">
            <a:avLst/>
          </a:prstGeom>
          <a:ln w="38100">
            <a:solidFill>
              <a:schemeClr val="accent5">
                <a:lumMod val="75000"/>
              </a:schemeClr>
            </a:solidFill>
          </a:ln>
        </p:spPr>
      </p:pic>
      <p:pic>
        <p:nvPicPr>
          <p:cNvPr id="42" name="Picture 41" descr="A picture containing person, clothing&#10;&#10;Description automatically generated">
            <a:extLst>
              <a:ext uri="{FF2B5EF4-FFF2-40B4-BE49-F238E27FC236}">
                <a16:creationId xmlns:a16="http://schemas.microsoft.com/office/drawing/2014/main" id="{B729605A-F538-3EF8-DBEB-D2E38D293CA1}"/>
              </a:ext>
            </a:extLst>
          </p:cNvPr>
          <p:cNvPicPr>
            <a:picLocks noChangeAspect="1"/>
          </p:cNvPicPr>
          <p:nvPr/>
        </p:nvPicPr>
        <p:blipFill rotWithShape="1">
          <a:blip r:embed="rId29">
            <a:extLst>
              <a:ext uri="{28A0092B-C50C-407E-A947-70E740481C1C}">
                <a14:useLocalDpi xmlns:a14="http://schemas.microsoft.com/office/drawing/2010/main" val="0"/>
              </a:ext>
            </a:extLst>
          </a:blip>
          <a:srcRect t="-5428" b="24735"/>
          <a:stretch/>
        </p:blipFill>
        <p:spPr>
          <a:xfrm>
            <a:off x="10811137" y="4004989"/>
            <a:ext cx="857953" cy="869609"/>
          </a:xfrm>
          <a:prstGeom prst="ellipse">
            <a:avLst/>
          </a:prstGeom>
          <a:ln w="38100">
            <a:solidFill>
              <a:srgbClr val="2E75B6"/>
            </a:solidFill>
          </a:ln>
        </p:spPr>
      </p:pic>
      <p:pic>
        <p:nvPicPr>
          <p:cNvPr id="43" name="Picture 2" descr="Dr Rajeka Lazarus - The British Society for Antimicrobial ...">
            <a:extLst>
              <a:ext uri="{FF2B5EF4-FFF2-40B4-BE49-F238E27FC236}">
                <a16:creationId xmlns:a16="http://schemas.microsoft.com/office/drawing/2014/main" id="{C4AB1C05-2180-B592-863A-A685497E1013}"/>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r="994" b="12259"/>
          <a:stretch/>
        </p:blipFill>
        <p:spPr bwMode="auto">
          <a:xfrm>
            <a:off x="1086904" y="1433335"/>
            <a:ext cx="895190" cy="889710"/>
          </a:xfrm>
          <a:prstGeom prst="ellipse">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44" name="Picture 4" descr="Team – AIRWAYS-2">
            <a:extLst>
              <a:ext uri="{FF2B5EF4-FFF2-40B4-BE49-F238E27FC236}">
                <a16:creationId xmlns:a16="http://schemas.microsoft.com/office/drawing/2014/main" id="{9A84F4B7-1F85-CF0E-4809-E5A1D4D5D6C8}"/>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8291" t="6946" r="1907" b="26729"/>
          <a:stretch/>
        </p:blipFill>
        <p:spPr bwMode="auto">
          <a:xfrm>
            <a:off x="2756820" y="1440039"/>
            <a:ext cx="895190" cy="891331"/>
          </a:xfrm>
          <a:prstGeom prst="ellipse">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71EC5FA-540E-116B-2517-2757E60FF7A3}"/>
              </a:ext>
            </a:extLst>
          </p:cNvPr>
          <p:cNvPicPr>
            <a:picLocks noChangeAspect="1"/>
          </p:cNvPicPr>
          <p:nvPr/>
        </p:nvPicPr>
        <p:blipFill rotWithShape="1">
          <a:blip r:embed="rId32"/>
          <a:srcRect l="-1108" t="3317" r="1108" b="27419"/>
          <a:stretch/>
        </p:blipFill>
        <p:spPr>
          <a:xfrm>
            <a:off x="4546546" y="1433335"/>
            <a:ext cx="895190" cy="895190"/>
          </a:xfrm>
          <a:prstGeom prst="ellipse">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D4495EAC-36AB-E35C-ECF8-C9B0A151F6B9}"/>
              </a:ext>
            </a:extLst>
          </p:cNvPr>
          <p:cNvPicPr/>
          <p:nvPr/>
        </p:nvPicPr>
        <p:blipFill rotWithShape="1">
          <a:blip r:embed="rId33">
            <a:extLst>
              <a:ext uri="{28A0092B-C50C-407E-A947-70E740481C1C}">
                <a14:useLocalDpi xmlns:a14="http://schemas.microsoft.com/office/drawing/2010/main" val="0"/>
              </a:ext>
            </a:extLst>
          </a:blip>
          <a:srcRect t="7690" b="25804"/>
          <a:stretch/>
        </p:blipFill>
        <p:spPr bwMode="auto">
          <a:xfrm>
            <a:off x="6364655" y="1472713"/>
            <a:ext cx="889710" cy="889710"/>
          </a:xfrm>
          <a:prstGeom prst="ellipse">
            <a:avLst/>
          </a:prstGeom>
          <a:noFill/>
          <a:ln w="38100">
            <a:solidFill>
              <a:srgbClr val="2E75B6"/>
            </a:solidFill>
          </a:ln>
        </p:spPr>
      </p:pic>
      <p:pic>
        <p:nvPicPr>
          <p:cNvPr id="47" name="Picture 16" descr="Katie Joyce - Clinical Trials Coordinator - University of Bristol | LinkedIn">
            <a:extLst>
              <a:ext uri="{FF2B5EF4-FFF2-40B4-BE49-F238E27FC236}">
                <a16:creationId xmlns:a16="http://schemas.microsoft.com/office/drawing/2014/main" id="{D51F2AE5-2B79-0D24-3ED7-5C4549F796CC}"/>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3375" r="9727" b="21348"/>
          <a:stretch/>
        </p:blipFill>
        <p:spPr bwMode="auto">
          <a:xfrm>
            <a:off x="10811137" y="2609444"/>
            <a:ext cx="886319" cy="906547"/>
          </a:xfrm>
          <a:prstGeom prst="ellipse">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8" name="Picture 47" descr="A person smiling in front of a red background&#10;&#10;Description automatically generated with medium confidence">
            <a:extLst>
              <a:ext uri="{FF2B5EF4-FFF2-40B4-BE49-F238E27FC236}">
                <a16:creationId xmlns:a16="http://schemas.microsoft.com/office/drawing/2014/main" id="{098D9746-843A-6FCD-DAAD-F4DBB2E3C233}"/>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33140" t="2391" r="26440" b="43912"/>
          <a:stretch/>
        </p:blipFill>
        <p:spPr>
          <a:xfrm>
            <a:off x="191678" y="2619476"/>
            <a:ext cx="889710" cy="886484"/>
          </a:xfrm>
          <a:prstGeom prst="ellipse">
            <a:avLst/>
          </a:prstGeom>
          <a:ln w="38100">
            <a:solidFill>
              <a:srgbClr val="2E75B6"/>
            </a:solidFill>
          </a:ln>
        </p:spPr>
      </p:pic>
      <p:pic>
        <p:nvPicPr>
          <p:cNvPr id="49" name="Picture 2" descr="Champagne - Free food icons">
            <a:extLst>
              <a:ext uri="{FF2B5EF4-FFF2-40B4-BE49-F238E27FC236}">
                <a16:creationId xmlns:a16="http://schemas.microsoft.com/office/drawing/2014/main" id="{841E7571-88D1-B298-5D9E-44080D325067}"/>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20316348">
            <a:off x="6231210" y="350231"/>
            <a:ext cx="5136788" cy="51367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Team – AIRWAYS-2">
            <a:extLst>
              <a:ext uri="{FF2B5EF4-FFF2-40B4-BE49-F238E27FC236}">
                <a16:creationId xmlns:a16="http://schemas.microsoft.com/office/drawing/2014/main" id="{872E7842-EC66-57AE-7B12-3B2FA01684E3}"/>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4407" t="16055" r="11527" b="19184"/>
          <a:stretch/>
        </p:blipFill>
        <p:spPr bwMode="auto">
          <a:xfrm>
            <a:off x="9890783" y="1472093"/>
            <a:ext cx="889710" cy="913887"/>
          </a:xfrm>
          <a:prstGeom prst="ellipse">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51" name="Picture 50" descr="Using diffusion-weighted MRI scans to detect silent brain injury following  open-heart valve surgery - On Medicine">
            <a:extLst>
              <a:ext uri="{FF2B5EF4-FFF2-40B4-BE49-F238E27FC236}">
                <a16:creationId xmlns:a16="http://schemas.microsoft.com/office/drawing/2014/main" id="{600A85B9-6DA4-93F0-A869-E213361960E3}"/>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11419" r="3499" b="11811"/>
          <a:stretch/>
        </p:blipFill>
        <p:spPr bwMode="auto">
          <a:xfrm>
            <a:off x="8214986" y="1406331"/>
            <a:ext cx="889710" cy="922194"/>
          </a:xfrm>
          <a:prstGeom prst="ellipse">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52" name="Picture 51" descr="A person taking a selfie&#10;&#10;Description automatically generated with medium confidence">
            <a:extLst>
              <a:ext uri="{FF2B5EF4-FFF2-40B4-BE49-F238E27FC236}">
                <a16:creationId xmlns:a16="http://schemas.microsoft.com/office/drawing/2014/main" id="{2854707A-B0CB-8F44-B797-B23AD7C85025}"/>
              </a:ext>
            </a:extLst>
          </p:cNvPr>
          <p:cNvPicPr>
            <a:picLocks noChangeAspect="1"/>
          </p:cNvPicPr>
          <p:nvPr/>
        </p:nvPicPr>
        <p:blipFill rotWithShape="1">
          <a:blip r:embed="rId39">
            <a:extLst>
              <a:ext uri="{28A0092B-C50C-407E-A947-70E740481C1C}">
                <a14:useLocalDpi xmlns:a14="http://schemas.microsoft.com/office/drawing/2010/main" val="0"/>
              </a:ext>
            </a:extLst>
          </a:blip>
          <a:srcRect l="2808" b="15169"/>
          <a:stretch/>
        </p:blipFill>
        <p:spPr>
          <a:xfrm>
            <a:off x="6361581" y="5229811"/>
            <a:ext cx="864998" cy="902501"/>
          </a:xfrm>
          <a:prstGeom prst="ellipse">
            <a:avLst/>
          </a:prstGeom>
          <a:ln w="38100">
            <a:solidFill>
              <a:srgbClr val="2E75B6"/>
            </a:solidFill>
          </a:ln>
        </p:spPr>
      </p:pic>
      <p:pic>
        <p:nvPicPr>
          <p:cNvPr id="53" name="Picture 6" descr="Rachel Williams - Regional Vaccine Trials Manager - North Bristol NHS Trust  | LinkedIn">
            <a:extLst>
              <a:ext uri="{FF2B5EF4-FFF2-40B4-BE49-F238E27FC236}">
                <a16:creationId xmlns:a16="http://schemas.microsoft.com/office/drawing/2014/main" id="{F42B490E-5A30-FDD7-C306-151875DABEE2}"/>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29286" t="3127" r="23224" b="49999"/>
          <a:stretch/>
        </p:blipFill>
        <p:spPr bwMode="auto">
          <a:xfrm>
            <a:off x="8103835" y="5265950"/>
            <a:ext cx="864998" cy="866362"/>
          </a:xfrm>
          <a:prstGeom prst="ellipse">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57601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3000"/>
                                  </p:stCondLst>
                                  <p:iterate type="wd">
                                    <p:tmPct val="10000"/>
                                  </p:iterate>
                                  <p:childTnLst>
                                    <p:animClr clrSpc="rgb" dir="cw">
                                      <p:cBhvr override="childStyle">
                                        <p:cTn id="6" dur="3000" fill="hold"/>
                                        <p:tgtEl>
                                          <p:spTgt spid="2">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0" end="0"/>
                                            </p:txEl>
                                          </p:spTgt>
                                        </p:tgtEl>
                                        <p:attrNameLst>
                                          <p:attrName>ppt_c</p:attrName>
                                        </p:attrNameLst>
                                      </p:cBhvr>
                                      <p:to>
                                        <a:srgbClr val="003399"/>
                                      </p:to>
                                    </p:animClr>
                                  </p:subTnLst>
                                </p:cTn>
                              </p:par>
                              <p:par>
                                <p:cTn id="7" presetID="10" presetClass="entr" presetSubtype="0" fill="hold" grpId="0" nodeType="withEffect">
                                  <p:stCondLst>
                                    <p:cond delay="3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0"/>
                                        <p:tgtEl>
                                          <p:spTgt spid="11"/>
                                        </p:tgtEl>
                                      </p:cBhvr>
                                    </p:animEffect>
                                  </p:childTnLst>
                                  <p:subTnLst>
                                    <p:set>
                                      <p:cBhvr override="childStyle">
                                        <p:cTn dur="1" fill="hold" display="0" masterRel="sameClick" afterEffect="1">
                                          <p:stCondLst>
                                            <p:cond evt="end" delay="0">
                                              <p:tn val="7"/>
                                            </p:cond>
                                          </p:stCondLst>
                                        </p:cTn>
                                        <p:tgtEl>
                                          <p:spTgt spid="11"/>
                                        </p:tgtEl>
                                        <p:attrNameLst>
                                          <p:attrName>style.visibility</p:attrName>
                                        </p:attrNameLst>
                                      </p:cBhvr>
                                      <p:to>
                                        <p:strVal val="hidden"/>
                                      </p:to>
                                    </p:set>
                                  </p:subTnLst>
                                </p:cTn>
                              </p:par>
                              <p:par>
                                <p:cTn id="10" presetID="10" presetClass="entr" presetSubtype="0" fill="hold" grpId="0" nodeType="withEffect">
                                  <p:stCondLst>
                                    <p:cond delay="3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0"/>
                                        <p:tgtEl>
                                          <p:spTgt spid="12"/>
                                        </p:tgtEl>
                                      </p:cBhvr>
                                    </p:animEffect>
                                  </p:childTnLst>
                                  <p:subTnLst>
                                    <p:set>
                                      <p:cBhvr override="childStyle">
                                        <p:cTn dur="1" fill="hold" display="0" masterRel="sameClick" afterEffect="1">
                                          <p:stCondLst>
                                            <p:cond evt="end" delay="0">
                                              <p:tn val="10"/>
                                            </p:cond>
                                          </p:stCondLst>
                                        </p:cTn>
                                        <p:tgtEl>
                                          <p:spTgt spid="12"/>
                                        </p:tgtEl>
                                        <p:attrNameLst>
                                          <p:attrName>style.visibility</p:attrName>
                                        </p:attrNameLst>
                                      </p:cBhvr>
                                      <p:to>
                                        <p:strVal val="hidden"/>
                                      </p:to>
                                    </p:set>
                                  </p:subTnLst>
                                </p:cTn>
                              </p:par>
                              <p:par>
                                <p:cTn id="13" presetID="10" presetClass="entr" presetSubtype="0" fill="hold" grpId="0" nodeType="withEffect">
                                  <p:stCondLst>
                                    <p:cond delay="3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0"/>
                                        <p:tgtEl>
                                          <p:spTgt spid="13"/>
                                        </p:tgtEl>
                                      </p:cBhvr>
                                    </p:animEffect>
                                  </p:childTnLst>
                                  <p:subTnLst>
                                    <p:set>
                                      <p:cBhvr override="childStyle">
                                        <p:cTn dur="1" fill="hold" display="0" masterRel="sameClick" afterEffect="1">
                                          <p:stCondLst>
                                            <p:cond evt="end" delay="0">
                                              <p:tn val="13"/>
                                            </p:cond>
                                          </p:stCondLst>
                                        </p:cTn>
                                        <p:tgtEl>
                                          <p:spTgt spid="13"/>
                                        </p:tgtEl>
                                        <p:attrNameLst>
                                          <p:attrName>style.visibility</p:attrName>
                                        </p:attrNameLst>
                                      </p:cBhvr>
                                      <p:to>
                                        <p:strVal val="hidden"/>
                                      </p:to>
                                    </p:set>
                                  </p:subTnLst>
                                </p:cTn>
                              </p:par>
                              <p:par>
                                <p:cTn id="16" presetID="10" presetClass="entr" presetSubtype="0" fill="hold" grpId="0" nodeType="with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0"/>
                                        <p:tgtEl>
                                          <p:spTgt spid="14"/>
                                        </p:tgtEl>
                                      </p:cBhvr>
                                    </p:animEffect>
                                  </p:childTnLst>
                                  <p:subTnLst>
                                    <p:set>
                                      <p:cBhvr override="childStyle">
                                        <p:cTn dur="1" fill="hold" display="0" masterRel="sameClick" afterEffect="1">
                                          <p:stCondLst>
                                            <p:cond evt="end" delay="0">
                                              <p:tn val="16"/>
                                            </p:cond>
                                          </p:stCondLst>
                                        </p:cTn>
                                        <p:tgtEl>
                                          <p:spTgt spid="14"/>
                                        </p:tgtEl>
                                        <p:attrNameLst>
                                          <p:attrName>style.visibility</p:attrName>
                                        </p:attrNameLst>
                                      </p:cBhvr>
                                      <p:to>
                                        <p:strVal val="hidden"/>
                                      </p:to>
                                    </p:set>
                                  </p:subTnLst>
                                </p:cTn>
                              </p:par>
                              <p:par>
                                <p:cTn id="19" presetID="10" presetClass="entr" presetSubtype="0" fill="hold" nodeType="withEffect">
                                  <p:stCondLst>
                                    <p:cond delay="3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subTnLst>
                                </p:cTn>
                              </p:par>
                              <p:par>
                                <p:cTn id="22" presetID="10" presetClass="entr" presetSubtype="0" fill="hold" grpId="0" nodeType="withEffect">
                                  <p:stCondLst>
                                    <p:cond delay="30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0"/>
                                        <p:tgtEl>
                                          <p:spTgt spid="16"/>
                                        </p:tgtEl>
                                      </p:cBhvr>
                                    </p:animEffect>
                                  </p:childTnLst>
                                  <p:subTnLst>
                                    <p:set>
                                      <p:cBhvr override="childStyle">
                                        <p:cTn dur="1" fill="hold" display="0" masterRel="sameClick" afterEffect="1">
                                          <p:stCondLst>
                                            <p:cond evt="end" delay="0">
                                              <p:tn val="22"/>
                                            </p:cond>
                                          </p:stCondLst>
                                        </p:cTn>
                                        <p:tgtEl>
                                          <p:spTgt spid="16"/>
                                        </p:tgtEl>
                                        <p:attrNameLst>
                                          <p:attrName>style.visibility</p:attrName>
                                        </p:attrNameLst>
                                      </p:cBhvr>
                                      <p:to>
                                        <p:strVal val="hidden"/>
                                      </p:to>
                                    </p:set>
                                  </p:subTnLst>
                                </p:cTn>
                              </p:par>
                              <p:par>
                                <p:cTn id="25" presetID="10" presetClass="entr" presetSubtype="0" fill="hold" nodeType="withEffect">
                                  <p:stCondLst>
                                    <p:cond delay="5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3000"/>
                                        <p:tgtEl>
                                          <p:spTgt spid="3"/>
                                        </p:tgtEl>
                                      </p:cBhvr>
                                    </p:animEffect>
                                  </p:childTnLst>
                                  <p:subTnLst>
                                    <p:set>
                                      <p:cBhvr override="childStyle">
                                        <p:cTn dur="1" fill="hold" display="0" masterRel="sameClick" afterEffect="1">
                                          <p:stCondLst>
                                            <p:cond evt="end" delay="0">
                                              <p:tn val="25"/>
                                            </p:cond>
                                          </p:stCondLst>
                                        </p:cTn>
                                        <p:tgtEl>
                                          <p:spTgt spid="3"/>
                                        </p:tgtEl>
                                        <p:attrNameLst>
                                          <p:attrName>style.visibility</p:attrName>
                                        </p:attrNameLst>
                                      </p:cBhvr>
                                      <p:to>
                                        <p:strVal val="hidden"/>
                                      </p:to>
                                    </p:set>
                                  </p:subTnLst>
                                </p:cTn>
                              </p:par>
                              <p:par>
                                <p:cTn id="28" presetID="10" presetClass="entr" presetSubtype="0" fill="hold" nodeType="withEffect">
                                  <p:stCondLst>
                                    <p:cond delay="50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3000"/>
                                        <p:tgtEl>
                                          <p:spTgt spid="4"/>
                                        </p:tgtEl>
                                      </p:cBhvr>
                                    </p:animEffect>
                                  </p:childTnLst>
                                  <p:subTnLst>
                                    <p:set>
                                      <p:cBhvr override="childStyle">
                                        <p:cTn dur="1" fill="hold" display="0" masterRel="sameClick" afterEffect="1">
                                          <p:stCondLst>
                                            <p:cond evt="end" delay="0">
                                              <p:tn val="28"/>
                                            </p:cond>
                                          </p:stCondLst>
                                        </p:cTn>
                                        <p:tgtEl>
                                          <p:spTgt spid="4"/>
                                        </p:tgtEl>
                                        <p:attrNameLst>
                                          <p:attrName>style.visibility</p:attrName>
                                        </p:attrNameLst>
                                      </p:cBhvr>
                                      <p:to>
                                        <p:strVal val="hidden"/>
                                      </p:to>
                                    </p:set>
                                  </p:subTnLst>
                                </p:cTn>
                              </p:par>
                              <p:par>
                                <p:cTn id="31" presetID="10" presetClass="entr" presetSubtype="0" fill="hold" grpId="0" nodeType="withEffect">
                                  <p:stCondLst>
                                    <p:cond delay="50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3000"/>
                                        <p:tgtEl>
                                          <p:spTgt spid="5"/>
                                        </p:tgtEl>
                                      </p:cBhvr>
                                    </p:animEffect>
                                  </p:childTnLst>
                                  <p:subTnLst>
                                    <p:set>
                                      <p:cBhvr override="childStyle">
                                        <p:cTn dur="1" fill="hold" display="0" masterRel="sameClick" afterEffect="1">
                                          <p:stCondLst>
                                            <p:cond evt="end" delay="0">
                                              <p:tn val="31"/>
                                            </p:cond>
                                          </p:stCondLst>
                                        </p:cTn>
                                        <p:tgtEl>
                                          <p:spTgt spid="5"/>
                                        </p:tgtEl>
                                        <p:attrNameLst>
                                          <p:attrName>style.visibility</p:attrName>
                                        </p:attrNameLst>
                                      </p:cBhvr>
                                      <p:to>
                                        <p:strVal val="hidden"/>
                                      </p:to>
                                    </p:set>
                                  </p:subTnLst>
                                </p:cTn>
                              </p:par>
                              <p:par>
                                <p:cTn id="34" presetID="10" presetClass="entr" presetSubtype="0" fill="hold" nodeType="withEffect">
                                  <p:stCondLst>
                                    <p:cond delay="50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3000"/>
                                        <p:tgtEl>
                                          <p:spTgt spid="6"/>
                                        </p:tgtEl>
                                      </p:cBhvr>
                                    </p:animEffect>
                                  </p:childTnLst>
                                  <p:subTnLst>
                                    <p:set>
                                      <p:cBhvr override="childStyle">
                                        <p:cTn dur="1" fill="hold" display="0" masterRel="sameClick" afterEffect="1">
                                          <p:stCondLst>
                                            <p:cond evt="end" delay="0">
                                              <p:tn val="34"/>
                                            </p:cond>
                                          </p:stCondLst>
                                        </p:cTn>
                                        <p:tgtEl>
                                          <p:spTgt spid="6"/>
                                        </p:tgtEl>
                                        <p:attrNameLst>
                                          <p:attrName>style.visibility</p:attrName>
                                        </p:attrNameLst>
                                      </p:cBhvr>
                                      <p:to>
                                        <p:strVal val="hidden"/>
                                      </p:to>
                                    </p:set>
                                  </p:subTnLst>
                                </p:cTn>
                              </p:par>
                              <p:par>
                                <p:cTn id="37" presetID="3" presetClass="emph" presetSubtype="2" fill="hold" nodeType="withEffect">
                                  <p:stCondLst>
                                    <p:cond delay="9000"/>
                                  </p:stCondLst>
                                  <p:iterate type="wd">
                                    <p:tmPct val="10000"/>
                                  </p:iterate>
                                  <p:childTnLst>
                                    <p:animClr clrSpc="rgb" dir="cw">
                                      <p:cBhvr override="childStyle">
                                        <p:cTn id="38" dur="3000" fill="hold"/>
                                        <p:tgtEl>
                                          <p:spTgt spid="2">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1" end="1"/>
                                            </p:txEl>
                                          </p:spTgt>
                                        </p:tgtEl>
                                        <p:attrNameLst>
                                          <p:attrName>ppt_c</p:attrName>
                                        </p:attrNameLst>
                                      </p:cBhvr>
                                      <p:to>
                                        <a:srgbClr val="003399"/>
                                      </p:to>
                                    </p:animClr>
                                  </p:subTnLst>
                                </p:cTn>
                              </p:par>
                              <p:par>
                                <p:cTn id="39" presetID="10" presetClass="entr" presetSubtype="0" fill="hold" nodeType="withEffect">
                                  <p:stCondLst>
                                    <p:cond delay="10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0"/>
                                        <p:tgtEl>
                                          <p:spTgt spid="18"/>
                                        </p:tgtEl>
                                      </p:cBhvr>
                                    </p:animEffect>
                                  </p:childTnLst>
                                  <p:subTnLst>
                                    <p:set>
                                      <p:cBhvr override="childStyle">
                                        <p:cTn dur="1" fill="hold" display="0" masterRel="sameClick" afterEffect="1">
                                          <p:stCondLst>
                                            <p:cond evt="end" delay="0">
                                              <p:tn val="39"/>
                                            </p:cond>
                                          </p:stCondLst>
                                        </p:cTn>
                                        <p:tgtEl>
                                          <p:spTgt spid="18"/>
                                        </p:tgtEl>
                                        <p:attrNameLst>
                                          <p:attrName>style.visibility</p:attrName>
                                        </p:attrNameLst>
                                      </p:cBhvr>
                                      <p:to>
                                        <p:strVal val="hidden"/>
                                      </p:to>
                                    </p:set>
                                  </p:subTnLst>
                                </p:cTn>
                              </p:par>
                              <p:par>
                                <p:cTn id="42" presetID="10" presetClass="entr" presetSubtype="0" fill="hold" nodeType="withEffect">
                                  <p:stCondLst>
                                    <p:cond delay="10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0"/>
                                        <p:tgtEl>
                                          <p:spTgt spid="19"/>
                                        </p:tgtEl>
                                      </p:cBhvr>
                                    </p:animEffect>
                                  </p:childTnLst>
                                  <p:subTnLst>
                                    <p:set>
                                      <p:cBhvr override="childStyle">
                                        <p:cTn dur="1" fill="hold" display="0" masterRel="sameClick" afterEffect="1">
                                          <p:stCondLst>
                                            <p:cond evt="end" delay="0">
                                              <p:tn val="42"/>
                                            </p:cond>
                                          </p:stCondLst>
                                        </p:cTn>
                                        <p:tgtEl>
                                          <p:spTgt spid="19"/>
                                        </p:tgtEl>
                                        <p:attrNameLst>
                                          <p:attrName>style.visibility</p:attrName>
                                        </p:attrNameLst>
                                      </p:cBhvr>
                                      <p:to>
                                        <p:strVal val="hidden"/>
                                      </p:to>
                                    </p:set>
                                  </p:subTnLst>
                                </p:cTn>
                              </p:par>
                              <p:par>
                                <p:cTn id="45" presetID="10" presetClass="entr" presetSubtype="0" fill="hold" nodeType="withEffect">
                                  <p:stCondLst>
                                    <p:cond delay="10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0"/>
                                        <p:tgtEl>
                                          <p:spTgt spid="20"/>
                                        </p:tgtEl>
                                      </p:cBhvr>
                                    </p:animEffect>
                                  </p:childTnLst>
                                  <p:subTnLst>
                                    <p:set>
                                      <p:cBhvr override="childStyle">
                                        <p:cTn dur="1" fill="hold" display="0" masterRel="sameClick" afterEffect="1">
                                          <p:stCondLst>
                                            <p:cond evt="end" delay="0">
                                              <p:tn val="45"/>
                                            </p:cond>
                                          </p:stCondLst>
                                        </p:cTn>
                                        <p:tgtEl>
                                          <p:spTgt spid="20"/>
                                        </p:tgtEl>
                                        <p:attrNameLst>
                                          <p:attrName>style.visibility</p:attrName>
                                        </p:attrNameLst>
                                      </p:cBhvr>
                                      <p:to>
                                        <p:strVal val="hidden"/>
                                      </p:to>
                                    </p:set>
                                  </p:subTnLst>
                                </p:cTn>
                              </p:par>
                              <p:par>
                                <p:cTn id="48" presetID="10" presetClass="entr" presetSubtype="0" fill="hold" nodeType="withEffect">
                                  <p:stCondLst>
                                    <p:cond delay="100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0"/>
                                        <p:tgtEl>
                                          <p:spTgt spid="21"/>
                                        </p:tgtEl>
                                      </p:cBhvr>
                                    </p:animEffect>
                                  </p:childTnLst>
                                  <p:subTnLst>
                                    <p:set>
                                      <p:cBhvr override="childStyle">
                                        <p:cTn dur="1" fill="hold" display="0" masterRel="sameClick" afterEffect="1">
                                          <p:stCondLst>
                                            <p:cond evt="end" delay="0">
                                              <p:tn val="48"/>
                                            </p:cond>
                                          </p:stCondLst>
                                        </p:cTn>
                                        <p:tgtEl>
                                          <p:spTgt spid="21"/>
                                        </p:tgtEl>
                                        <p:attrNameLst>
                                          <p:attrName>style.visibility</p:attrName>
                                        </p:attrNameLst>
                                      </p:cBhvr>
                                      <p:to>
                                        <p:strVal val="hidden"/>
                                      </p:to>
                                    </p:set>
                                  </p:subTnLst>
                                </p:cTn>
                              </p:par>
                              <p:par>
                                <p:cTn id="51" presetID="10" presetClass="entr" presetSubtype="0" fill="hold" nodeType="withEffect">
                                  <p:stCondLst>
                                    <p:cond delay="100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0"/>
                                        <p:tgtEl>
                                          <p:spTgt spid="22"/>
                                        </p:tgtEl>
                                      </p:cBhvr>
                                    </p:animEffect>
                                  </p:childTnLst>
                                  <p:subTnLst>
                                    <p:set>
                                      <p:cBhvr override="childStyle">
                                        <p:cTn dur="1" fill="hold" display="0" masterRel="sameClick" afterEffect="1">
                                          <p:stCondLst>
                                            <p:cond evt="end" delay="0">
                                              <p:tn val="51"/>
                                            </p:cond>
                                          </p:stCondLst>
                                        </p:cTn>
                                        <p:tgtEl>
                                          <p:spTgt spid="22"/>
                                        </p:tgtEl>
                                        <p:attrNameLst>
                                          <p:attrName>style.visibility</p:attrName>
                                        </p:attrNameLst>
                                      </p:cBhvr>
                                      <p:to>
                                        <p:strVal val="hidden"/>
                                      </p:to>
                                    </p:set>
                                  </p:subTnLst>
                                </p:cTn>
                              </p:par>
                              <p:par>
                                <p:cTn id="54" presetID="10" presetClass="entr" presetSubtype="0" fill="hold" nodeType="withEffect">
                                  <p:stCondLst>
                                    <p:cond delay="1000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0"/>
                                        <p:tgtEl>
                                          <p:spTgt spid="23"/>
                                        </p:tgtEl>
                                      </p:cBhvr>
                                    </p:animEffect>
                                  </p:childTnLst>
                                  <p:subTnLst>
                                    <p:set>
                                      <p:cBhvr override="childStyle">
                                        <p:cTn dur="1" fill="hold" display="0" masterRel="sameClick" afterEffect="1">
                                          <p:stCondLst>
                                            <p:cond evt="end" delay="0">
                                              <p:tn val="54"/>
                                            </p:cond>
                                          </p:stCondLst>
                                        </p:cTn>
                                        <p:tgtEl>
                                          <p:spTgt spid="23"/>
                                        </p:tgtEl>
                                        <p:attrNameLst>
                                          <p:attrName>style.visibility</p:attrName>
                                        </p:attrNameLst>
                                      </p:cBhvr>
                                      <p:to>
                                        <p:strVal val="hidden"/>
                                      </p:to>
                                    </p:set>
                                  </p:subTnLst>
                                </p:cTn>
                              </p:par>
                              <p:par>
                                <p:cTn id="57" presetID="10" presetClass="entr" presetSubtype="0" fill="hold" nodeType="withEffect">
                                  <p:stCondLst>
                                    <p:cond delay="100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0"/>
                                        <p:tgtEl>
                                          <p:spTgt spid="24"/>
                                        </p:tgtEl>
                                      </p:cBhvr>
                                    </p:animEffect>
                                  </p:childTnLst>
                                  <p:subTnLst>
                                    <p:set>
                                      <p:cBhvr override="childStyle">
                                        <p:cTn dur="1" fill="hold" display="0" masterRel="sameClick" afterEffect="1">
                                          <p:stCondLst>
                                            <p:cond evt="end" delay="0">
                                              <p:tn val="57"/>
                                            </p:cond>
                                          </p:stCondLst>
                                        </p:cTn>
                                        <p:tgtEl>
                                          <p:spTgt spid="24"/>
                                        </p:tgtEl>
                                        <p:attrNameLst>
                                          <p:attrName>style.visibility</p:attrName>
                                        </p:attrNameLst>
                                      </p:cBhvr>
                                      <p:to>
                                        <p:strVal val="hidden"/>
                                      </p:to>
                                    </p:set>
                                  </p:subTnLst>
                                </p:cTn>
                              </p:par>
                              <p:par>
                                <p:cTn id="60" presetID="10" presetClass="entr" presetSubtype="0" fill="hold" nodeType="withEffect">
                                  <p:stCondLst>
                                    <p:cond delay="1000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0"/>
                                        <p:tgtEl>
                                          <p:spTgt spid="25"/>
                                        </p:tgtEl>
                                      </p:cBhvr>
                                    </p:animEffect>
                                  </p:childTnLst>
                                  <p:subTnLst>
                                    <p:set>
                                      <p:cBhvr override="childStyle">
                                        <p:cTn dur="1" fill="hold" display="0" masterRel="sameClick" afterEffect="1">
                                          <p:stCondLst>
                                            <p:cond evt="end" delay="0">
                                              <p:tn val="60"/>
                                            </p:cond>
                                          </p:stCondLst>
                                        </p:cTn>
                                        <p:tgtEl>
                                          <p:spTgt spid="25"/>
                                        </p:tgtEl>
                                        <p:attrNameLst>
                                          <p:attrName>style.visibility</p:attrName>
                                        </p:attrNameLst>
                                      </p:cBhvr>
                                      <p:to>
                                        <p:strVal val="hidden"/>
                                      </p:to>
                                    </p:set>
                                  </p:subTnLst>
                                </p:cTn>
                              </p:par>
                              <p:par>
                                <p:cTn id="63" presetID="10" presetClass="entr" presetSubtype="0" fill="hold" nodeType="withEffect">
                                  <p:stCondLst>
                                    <p:cond delay="100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0"/>
                                        <p:tgtEl>
                                          <p:spTgt spid="26"/>
                                        </p:tgtEl>
                                      </p:cBhvr>
                                    </p:animEffect>
                                  </p:childTnLst>
                                  <p:subTnLst>
                                    <p:set>
                                      <p:cBhvr override="childStyle">
                                        <p:cTn dur="1" fill="hold" display="0" masterRel="sameClick" afterEffect="1">
                                          <p:stCondLst>
                                            <p:cond evt="end" delay="0">
                                              <p:tn val="63"/>
                                            </p:cond>
                                          </p:stCondLst>
                                        </p:cTn>
                                        <p:tgtEl>
                                          <p:spTgt spid="26"/>
                                        </p:tgtEl>
                                        <p:attrNameLst>
                                          <p:attrName>style.visibility</p:attrName>
                                        </p:attrNameLst>
                                      </p:cBhvr>
                                      <p:to>
                                        <p:strVal val="hidden"/>
                                      </p:to>
                                    </p:set>
                                  </p:subTnLst>
                                </p:cTn>
                              </p:par>
                              <p:par>
                                <p:cTn id="66" presetID="10" presetClass="entr" presetSubtype="0" fill="hold" nodeType="withEffect">
                                  <p:stCondLst>
                                    <p:cond delay="1000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0"/>
                                        <p:tgtEl>
                                          <p:spTgt spid="27"/>
                                        </p:tgtEl>
                                      </p:cBhvr>
                                    </p:animEffect>
                                  </p:childTnLst>
                                  <p:subTnLst>
                                    <p:set>
                                      <p:cBhvr override="childStyle">
                                        <p:cTn dur="1" fill="hold" display="0" masterRel="sameClick" afterEffect="1">
                                          <p:stCondLst>
                                            <p:cond evt="end" delay="0">
                                              <p:tn val="66"/>
                                            </p:cond>
                                          </p:stCondLst>
                                        </p:cTn>
                                        <p:tgtEl>
                                          <p:spTgt spid="27"/>
                                        </p:tgtEl>
                                        <p:attrNameLst>
                                          <p:attrName>style.visibility</p:attrName>
                                        </p:attrNameLst>
                                      </p:cBhvr>
                                      <p:to>
                                        <p:strVal val="hidden"/>
                                      </p:to>
                                    </p:set>
                                  </p:subTnLst>
                                </p:cTn>
                              </p:par>
                              <p:par>
                                <p:cTn id="69" presetID="10" presetClass="entr" presetSubtype="0" fill="hold" nodeType="withEffect">
                                  <p:stCondLst>
                                    <p:cond delay="1000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0"/>
                                        <p:tgtEl>
                                          <p:spTgt spid="28"/>
                                        </p:tgtEl>
                                      </p:cBhvr>
                                    </p:animEffect>
                                  </p:childTnLst>
                                  <p:subTnLst>
                                    <p:set>
                                      <p:cBhvr override="childStyle">
                                        <p:cTn dur="1" fill="hold" display="0" masterRel="sameClick" afterEffect="1">
                                          <p:stCondLst>
                                            <p:cond evt="end" delay="0">
                                              <p:tn val="69"/>
                                            </p:cond>
                                          </p:stCondLst>
                                        </p:cTn>
                                        <p:tgtEl>
                                          <p:spTgt spid="28"/>
                                        </p:tgtEl>
                                        <p:attrNameLst>
                                          <p:attrName>style.visibility</p:attrName>
                                        </p:attrNameLst>
                                      </p:cBhvr>
                                      <p:to>
                                        <p:strVal val="hidden"/>
                                      </p:to>
                                    </p:set>
                                  </p:subTnLst>
                                </p:cTn>
                              </p:par>
                              <p:par>
                                <p:cTn id="72" presetID="10" presetClass="entr" presetSubtype="0" fill="hold" nodeType="withEffect">
                                  <p:stCondLst>
                                    <p:cond delay="1000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0"/>
                                        <p:tgtEl>
                                          <p:spTgt spid="29"/>
                                        </p:tgtEl>
                                      </p:cBhvr>
                                    </p:animEffect>
                                  </p:childTnLst>
                                  <p:subTnLst>
                                    <p:set>
                                      <p:cBhvr override="childStyle">
                                        <p:cTn dur="1" fill="hold" display="0" masterRel="sameClick" afterEffect="1">
                                          <p:stCondLst>
                                            <p:cond evt="end" delay="0">
                                              <p:tn val="72"/>
                                            </p:cond>
                                          </p:stCondLst>
                                        </p:cTn>
                                        <p:tgtEl>
                                          <p:spTgt spid="29"/>
                                        </p:tgtEl>
                                        <p:attrNameLst>
                                          <p:attrName>style.visibility</p:attrName>
                                        </p:attrNameLst>
                                      </p:cBhvr>
                                      <p:to>
                                        <p:strVal val="hidden"/>
                                      </p:to>
                                    </p:set>
                                  </p:subTnLst>
                                </p:cTn>
                              </p:par>
                              <p:par>
                                <p:cTn id="75" presetID="10" presetClass="entr" presetSubtype="0" fill="hold" nodeType="withEffect">
                                  <p:stCondLst>
                                    <p:cond delay="1000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0"/>
                                        <p:tgtEl>
                                          <p:spTgt spid="30"/>
                                        </p:tgtEl>
                                      </p:cBhvr>
                                    </p:animEffect>
                                  </p:childTnLst>
                                  <p:subTnLst>
                                    <p:set>
                                      <p:cBhvr override="childStyle">
                                        <p:cTn dur="1" fill="hold" display="0" masterRel="sameClick" afterEffect="1">
                                          <p:stCondLst>
                                            <p:cond evt="end" delay="0">
                                              <p:tn val="75"/>
                                            </p:cond>
                                          </p:stCondLst>
                                        </p:cTn>
                                        <p:tgtEl>
                                          <p:spTgt spid="30"/>
                                        </p:tgtEl>
                                        <p:attrNameLst>
                                          <p:attrName>style.visibility</p:attrName>
                                        </p:attrNameLst>
                                      </p:cBhvr>
                                      <p:to>
                                        <p:strVal val="hidden"/>
                                      </p:to>
                                    </p:set>
                                  </p:subTnLst>
                                </p:cTn>
                              </p:par>
                              <p:par>
                                <p:cTn id="78" presetID="10" presetClass="entr" presetSubtype="0" fill="hold" nodeType="withEffect">
                                  <p:stCondLst>
                                    <p:cond delay="1000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0"/>
                                        <p:tgtEl>
                                          <p:spTgt spid="31"/>
                                        </p:tgtEl>
                                      </p:cBhvr>
                                    </p:animEffect>
                                  </p:childTnLst>
                                  <p:subTnLst>
                                    <p:set>
                                      <p:cBhvr override="childStyle">
                                        <p:cTn dur="1" fill="hold" display="0" masterRel="sameClick" afterEffect="1">
                                          <p:stCondLst>
                                            <p:cond evt="end" delay="0">
                                              <p:tn val="78"/>
                                            </p:cond>
                                          </p:stCondLst>
                                        </p:cTn>
                                        <p:tgtEl>
                                          <p:spTgt spid="31"/>
                                        </p:tgtEl>
                                        <p:attrNameLst>
                                          <p:attrName>style.visibility</p:attrName>
                                        </p:attrNameLst>
                                      </p:cBhvr>
                                      <p:to>
                                        <p:strVal val="hidden"/>
                                      </p:to>
                                    </p:set>
                                  </p:subTnLst>
                                </p:cTn>
                              </p:par>
                              <p:par>
                                <p:cTn id="81" presetID="10" presetClass="entr" presetSubtype="0" fill="hold" nodeType="withEffect">
                                  <p:stCondLst>
                                    <p:cond delay="1000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0"/>
                                        <p:tgtEl>
                                          <p:spTgt spid="32"/>
                                        </p:tgtEl>
                                      </p:cBhvr>
                                    </p:animEffect>
                                  </p:childTnLst>
                                  <p:subTnLst>
                                    <p:set>
                                      <p:cBhvr override="childStyle">
                                        <p:cTn dur="1" fill="hold" display="0" masterRel="sameClick" afterEffect="1">
                                          <p:stCondLst>
                                            <p:cond evt="end" delay="0">
                                              <p:tn val="81"/>
                                            </p:cond>
                                          </p:stCondLst>
                                        </p:cTn>
                                        <p:tgtEl>
                                          <p:spTgt spid="32"/>
                                        </p:tgtEl>
                                        <p:attrNameLst>
                                          <p:attrName>style.visibility</p:attrName>
                                        </p:attrNameLst>
                                      </p:cBhvr>
                                      <p:to>
                                        <p:strVal val="hidden"/>
                                      </p:to>
                                    </p:set>
                                  </p:subTnLst>
                                </p:cTn>
                              </p:par>
                              <p:par>
                                <p:cTn id="84" presetID="10" presetClass="entr" presetSubtype="0" fill="hold" nodeType="withEffect">
                                  <p:stCondLst>
                                    <p:cond delay="1000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0"/>
                                        <p:tgtEl>
                                          <p:spTgt spid="33"/>
                                        </p:tgtEl>
                                      </p:cBhvr>
                                    </p:animEffect>
                                  </p:childTnLst>
                                  <p:subTnLst>
                                    <p:set>
                                      <p:cBhvr override="childStyle">
                                        <p:cTn dur="1" fill="hold" display="0" masterRel="sameClick" afterEffect="1">
                                          <p:stCondLst>
                                            <p:cond evt="end" delay="0">
                                              <p:tn val="84"/>
                                            </p:cond>
                                          </p:stCondLst>
                                        </p:cTn>
                                        <p:tgtEl>
                                          <p:spTgt spid="33"/>
                                        </p:tgtEl>
                                        <p:attrNameLst>
                                          <p:attrName>style.visibility</p:attrName>
                                        </p:attrNameLst>
                                      </p:cBhvr>
                                      <p:to>
                                        <p:strVal val="hidden"/>
                                      </p:to>
                                    </p:set>
                                  </p:subTnLst>
                                </p:cTn>
                              </p:par>
                              <p:par>
                                <p:cTn id="87" presetID="3" presetClass="emph" presetSubtype="2" fill="hold" nodeType="withEffect">
                                  <p:stCondLst>
                                    <p:cond delay="14000"/>
                                  </p:stCondLst>
                                  <p:iterate type="wd">
                                    <p:tmPct val="10000"/>
                                  </p:iterate>
                                  <p:childTnLst>
                                    <p:animClr clrSpc="rgb" dir="cw">
                                      <p:cBhvr override="childStyle">
                                        <p:cTn id="88" dur="5000" fill="hold"/>
                                        <p:tgtEl>
                                          <p:spTgt spid="2">
                                            <p:txEl>
                                              <p:pRg st="2" end="2"/>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2" end="2"/>
                                            </p:txEl>
                                          </p:spTgt>
                                        </p:tgtEl>
                                        <p:attrNameLst>
                                          <p:attrName>ppt_c</p:attrName>
                                        </p:attrNameLst>
                                      </p:cBhvr>
                                      <p:to>
                                        <a:srgbClr val="003399"/>
                                      </p:to>
                                    </p:animClr>
                                  </p:subTnLst>
                                </p:cTn>
                              </p:par>
                              <p:par>
                                <p:cTn id="89" presetID="10" presetClass="entr" presetSubtype="0" fill="hold" nodeType="withEffect">
                                  <p:stCondLst>
                                    <p:cond delay="1600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0"/>
                                        <p:tgtEl>
                                          <p:spTgt spid="34"/>
                                        </p:tgtEl>
                                      </p:cBhvr>
                                    </p:animEffect>
                                  </p:childTnLst>
                                  <p:subTnLst>
                                    <p:set>
                                      <p:cBhvr override="childStyle">
                                        <p:cTn dur="1" fill="hold" display="0" masterRel="sameClick" afterEffect="1">
                                          <p:stCondLst>
                                            <p:cond evt="end" delay="0">
                                              <p:tn val="89"/>
                                            </p:cond>
                                          </p:stCondLst>
                                        </p:cTn>
                                        <p:tgtEl>
                                          <p:spTgt spid="34"/>
                                        </p:tgtEl>
                                        <p:attrNameLst>
                                          <p:attrName>style.visibility</p:attrName>
                                        </p:attrNameLst>
                                      </p:cBhvr>
                                      <p:to>
                                        <p:strVal val="hidden"/>
                                      </p:to>
                                    </p:set>
                                  </p:subTnLst>
                                </p:cTn>
                              </p:par>
                              <p:par>
                                <p:cTn id="92" presetID="10" presetClass="entr" presetSubtype="0" fill="hold" nodeType="withEffect">
                                  <p:stCondLst>
                                    <p:cond delay="1600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0"/>
                                        <p:tgtEl>
                                          <p:spTgt spid="35"/>
                                        </p:tgtEl>
                                      </p:cBhvr>
                                    </p:animEffect>
                                  </p:childTnLst>
                                  <p:subTnLst>
                                    <p:set>
                                      <p:cBhvr override="childStyle">
                                        <p:cTn dur="1" fill="hold" display="0" masterRel="sameClick" afterEffect="1">
                                          <p:stCondLst>
                                            <p:cond evt="end" delay="0">
                                              <p:tn val="92"/>
                                            </p:cond>
                                          </p:stCondLst>
                                        </p:cTn>
                                        <p:tgtEl>
                                          <p:spTgt spid="35"/>
                                        </p:tgtEl>
                                        <p:attrNameLst>
                                          <p:attrName>style.visibility</p:attrName>
                                        </p:attrNameLst>
                                      </p:cBhvr>
                                      <p:to>
                                        <p:strVal val="hidden"/>
                                      </p:to>
                                    </p:set>
                                  </p:subTnLst>
                                </p:cTn>
                              </p:par>
                              <p:par>
                                <p:cTn id="95" presetID="10" presetClass="entr" presetSubtype="0" fill="hold" nodeType="withEffect">
                                  <p:stCondLst>
                                    <p:cond delay="1600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0"/>
                                        <p:tgtEl>
                                          <p:spTgt spid="36"/>
                                        </p:tgtEl>
                                      </p:cBhvr>
                                    </p:animEffect>
                                  </p:childTnLst>
                                  <p:subTnLst>
                                    <p:set>
                                      <p:cBhvr override="childStyle">
                                        <p:cTn dur="1" fill="hold" display="0" masterRel="sameClick" afterEffect="1">
                                          <p:stCondLst>
                                            <p:cond evt="end" delay="0">
                                              <p:tn val="95"/>
                                            </p:cond>
                                          </p:stCondLst>
                                        </p:cTn>
                                        <p:tgtEl>
                                          <p:spTgt spid="36"/>
                                        </p:tgtEl>
                                        <p:attrNameLst>
                                          <p:attrName>style.visibility</p:attrName>
                                        </p:attrNameLst>
                                      </p:cBhvr>
                                      <p:to>
                                        <p:strVal val="hidden"/>
                                      </p:to>
                                    </p:set>
                                  </p:subTnLst>
                                </p:cTn>
                              </p:par>
                              <p:par>
                                <p:cTn id="98" presetID="3" presetClass="emph" presetSubtype="2" fill="hold" nodeType="withEffect">
                                  <p:stCondLst>
                                    <p:cond delay="19400"/>
                                  </p:stCondLst>
                                  <p:iterate type="wd">
                                    <p:tmPct val="14762"/>
                                  </p:iterate>
                                  <p:childTnLst>
                                    <p:animClr clrSpc="rgb" dir="cw">
                                      <p:cBhvr override="childStyle">
                                        <p:cTn id="99" dur="3500" fill="hold"/>
                                        <p:tgtEl>
                                          <p:spTgt spid="2">
                                            <p:txEl>
                                              <p:pRg st="3" end="3"/>
                                            </p:txEl>
                                          </p:spTgt>
                                        </p:tgtEl>
                                        <p:attrNameLst>
                                          <p:attrName>style.color</p:attrName>
                                        </p:attrNameLst>
                                      </p:cBhvr>
                                      <p:to>
                                        <a:srgbClr val="003399"/>
                                      </p:to>
                                    </p:animClr>
                                  </p:childTnLst>
                                  <p:subTnLst>
                                    <p:animClr clrSpc="rgb" dir="cw">
                                      <p:cBhvr override="childStyle">
                                        <p:cTn dur="1" fill="hold" display="0" masterRel="nextClick" afterEffect="1"/>
                                        <p:tgtEl>
                                          <p:spTgt spid="2">
                                            <p:txEl>
                                              <p:pRg st="3" end="3"/>
                                            </p:txEl>
                                          </p:spTgt>
                                        </p:tgtEl>
                                        <p:attrNameLst>
                                          <p:attrName>ppt_c</p:attrName>
                                        </p:attrNameLst>
                                      </p:cBhvr>
                                      <p:to>
                                        <a:srgbClr val="003399"/>
                                      </p:to>
                                    </p:animClr>
                                  </p:subTnLst>
                                </p:cTn>
                              </p:par>
                              <p:par>
                                <p:cTn id="100" presetID="10" presetClass="entr" presetSubtype="0" fill="hold" nodeType="withEffect">
                                  <p:stCondLst>
                                    <p:cond delay="2050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5000"/>
                                        <p:tgtEl>
                                          <p:spTgt spid="37"/>
                                        </p:tgtEl>
                                      </p:cBhvr>
                                    </p:animEffect>
                                  </p:childTnLst>
                                  <p:subTnLst>
                                    <p:set>
                                      <p:cBhvr override="childStyle">
                                        <p:cTn dur="1" fill="hold" display="0" masterRel="sameClick" afterEffect="1">
                                          <p:stCondLst>
                                            <p:cond evt="end" delay="0">
                                              <p:tn val="100"/>
                                            </p:cond>
                                          </p:stCondLst>
                                        </p:cTn>
                                        <p:tgtEl>
                                          <p:spTgt spid="37"/>
                                        </p:tgtEl>
                                        <p:attrNameLst>
                                          <p:attrName>style.visibility</p:attrName>
                                        </p:attrNameLst>
                                      </p:cBhvr>
                                      <p:to>
                                        <p:strVal val="hidden"/>
                                      </p:to>
                                    </p:set>
                                  </p:subTnLst>
                                </p:cTn>
                              </p:par>
                              <p:par>
                                <p:cTn id="103" presetID="10" presetClass="entr" presetSubtype="0" fill="hold" nodeType="withEffect">
                                  <p:stCondLst>
                                    <p:cond delay="2050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0"/>
                                        <p:tgtEl>
                                          <p:spTgt spid="38"/>
                                        </p:tgtEl>
                                      </p:cBhvr>
                                    </p:animEffect>
                                  </p:childTnLst>
                                  <p:subTnLst>
                                    <p:set>
                                      <p:cBhvr override="childStyle">
                                        <p:cTn dur="1" fill="hold" display="0" masterRel="sameClick" afterEffect="1">
                                          <p:stCondLst>
                                            <p:cond evt="end" delay="0">
                                              <p:tn val="103"/>
                                            </p:cond>
                                          </p:stCondLst>
                                        </p:cTn>
                                        <p:tgtEl>
                                          <p:spTgt spid="38"/>
                                        </p:tgtEl>
                                        <p:attrNameLst>
                                          <p:attrName>style.visibility</p:attrName>
                                        </p:attrNameLst>
                                      </p:cBhvr>
                                      <p:to>
                                        <p:strVal val="hidden"/>
                                      </p:to>
                                    </p:set>
                                  </p:subTnLst>
                                </p:cTn>
                              </p:par>
                              <p:par>
                                <p:cTn id="106" presetID="10" presetClass="entr" presetSubtype="0" fill="hold" nodeType="withEffect">
                                  <p:stCondLst>
                                    <p:cond delay="20500"/>
                                  </p:stCondLst>
                                  <p:childTnLst>
                                    <p:set>
                                      <p:cBhvr>
                                        <p:cTn id="107" dur="1" fill="hold">
                                          <p:stCondLst>
                                            <p:cond delay="0"/>
                                          </p:stCondLst>
                                        </p:cTn>
                                        <p:tgtEl>
                                          <p:spTgt spid="39"/>
                                        </p:tgtEl>
                                        <p:attrNameLst>
                                          <p:attrName>style.visibility</p:attrName>
                                        </p:attrNameLst>
                                      </p:cBhvr>
                                      <p:to>
                                        <p:strVal val="visible"/>
                                      </p:to>
                                    </p:set>
                                    <p:animEffect transition="in" filter="fade">
                                      <p:cBhvr>
                                        <p:cTn id="108" dur="5000"/>
                                        <p:tgtEl>
                                          <p:spTgt spid="39"/>
                                        </p:tgtEl>
                                      </p:cBhvr>
                                    </p:animEffect>
                                  </p:childTnLst>
                                  <p:subTnLst>
                                    <p:set>
                                      <p:cBhvr override="childStyle">
                                        <p:cTn dur="1" fill="hold" display="0" masterRel="sameClick" afterEffect="1">
                                          <p:stCondLst>
                                            <p:cond evt="end" delay="0">
                                              <p:tn val="106"/>
                                            </p:cond>
                                          </p:stCondLst>
                                        </p:cTn>
                                        <p:tgtEl>
                                          <p:spTgt spid="39"/>
                                        </p:tgtEl>
                                        <p:attrNameLst>
                                          <p:attrName>style.visibility</p:attrName>
                                        </p:attrNameLst>
                                      </p:cBhvr>
                                      <p:to>
                                        <p:strVal val="hidden"/>
                                      </p:to>
                                    </p:set>
                                  </p:subTnLst>
                                </p:cTn>
                              </p:par>
                              <p:par>
                                <p:cTn id="109" presetID="10" presetClass="entr" presetSubtype="0" fill="hold" nodeType="withEffect">
                                  <p:stCondLst>
                                    <p:cond delay="2050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0"/>
                                        <p:tgtEl>
                                          <p:spTgt spid="40"/>
                                        </p:tgtEl>
                                      </p:cBhvr>
                                    </p:animEffect>
                                  </p:childTnLst>
                                  <p:subTnLst>
                                    <p:set>
                                      <p:cBhvr override="childStyle">
                                        <p:cTn dur="1" fill="hold" display="0" masterRel="sameClick" afterEffect="1">
                                          <p:stCondLst>
                                            <p:cond evt="end" delay="0">
                                              <p:tn val="109"/>
                                            </p:cond>
                                          </p:stCondLst>
                                        </p:cTn>
                                        <p:tgtEl>
                                          <p:spTgt spid="40"/>
                                        </p:tgtEl>
                                        <p:attrNameLst>
                                          <p:attrName>style.visibility</p:attrName>
                                        </p:attrNameLst>
                                      </p:cBhvr>
                                      <p:to>
                                        <p:strVal val="hidden"/>
                                      </p:to>
                                    </p:set>
                                  </p:subTnLst>
                                </p:cTn>
                              </p:par>
                              <p:par>
                                <p:cTn id="112" presetID="10" presetClass="entr" presetSubtype="0" fill="hold" nodeType="withEffect">
                                  <p:stCondLst>
                                    <p:cond delay="2050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5000"/>
                                        <p:tgtEl>
                                          <p:spTgt spid="41"/>
                                        </p:tgtEl>
                                      </p:cBhvr>
                                    </p:animEffect>
                                  </p:childTnLst>
                                  <p:subTnLst>
                                    <p:set>
                                      <p:cBhvr override="childStyle">
                                        <p:cTn dur="1" fill="hold" display="0" masterRel="sameClick" afterEffect="1">
                                          <p:stCondLst>
                                            <p:cond evt="end" delay="0">
                                              <p:tn val="112"/>
                                            </p:cond>
                                          </p:stCondLst>
                                        </p:cTn>
                                        <p:tgtEl>
                                          <p:spTgt spid="41"/>
                                        </p:tgtEl>
                                        <p:attrNameLst>
                                          <p:attrName>style.visibility</p:attrName>
                                        </p:attrNameLst>
                                      </p:cBhvr>
                                      <p:to>
                                        <p:strVal val="hidden"/>
                                      </p:to>
                                    </p:set>
                                  </p:subTnLst>
                                </p:cTn>
                              </p:par>
                              <p:par>
                                <p:cTn id="115" presetID="10" presetClass="entr" presetSubtype="0" fill="hold" nodeType="withEffect">
                                  <p:stCondLst>
                                    <p:cond delay="2050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0"/>
                                        <p:tgtEl>
                                          <p:spTgt spid="42"/>
                                        </p:tgtEl>
                                      </p:cBhvr>
                                    </p:animEffect>
                                  </p:childTnLst>
                                  <p:subTnLst>
                                    <p:set>
                                      <p:cBhvr override="childStyle">
                                        <p:cTn dur="1" fill="hold" display="0" masterRel="sameClick" afterEffect="1">
                                          <p:stCondLst>
                                            <p:cond evt="end" delay="0">
                                              <p:tn val="115"/>
                                            </p:cond>
                                          </p:stCondLst>
                                        </p:cTn>
                                        <p:tgtEl>
                                          <p:spTgt spid="42"/>
                                        </p:tgtEl>
                                        <p:attrNameLst>
                                          <p:attrName>style.visibility</p:attrName>
                                        </p:attrNameLst>
                                      </p:cBhvr>
                                      <p:to>
                                        <p:strVal val="hidden"/>
                                      </p:to>
                                    </p:set>
                                  </p:subTnLst>
                                </p:cTn>
                              </p:par>
                              <p:par>
                                <p:cTn id="118" presetID="10" presetClass="entr" presetSubtype="0" fill="hold" nodeType="withEffect">
                                  <p:stCondLst>
                                    <p:cond delay="20500"/>
                                  </p:stCondLst>
                                  <p:childTnLst>
                                    <p:set>
                                      <p:cBhvr>
                                        <p:cTn id="119" dur="1" fill="hold">
                                          <p:stCondLst>
                                            <p:cond delay="0"/>
                                          </p:stCondLst>
                                        </p:cTn>
                                        <p:tgtEl>
                                          <p:spTgt spid="43"/>
                                        </p:tgtEl>
                                        <p:attrNameLst>
                                          <p:attrName>style.visibility</p:attrName>
                                        </p:attrNameLst>
                                      </p:cBhvr>
                                      <p:to>
                                        <p:strVal val="visible"/>
                                      </p:to>
                                    </p:set>
                                    <p:animEffect transition="in" filter="fade">
                                      <p:cBhvr>
                                        <p:cTn id="120" dur="5000"/>
                                        <p:tgtEl>
                                          <p:spTgt spid="43"/>
                                        </p:tgtEl>
                                      </p:cBhvr>
                                    </p:animEffect>
                                  </p:childTnLst>
                                  <p:subTnLst>
                                    <p:set>
                                      <p:cBhvr override="childStyle">
                                        <p:cTn dur="1" fill="hold" display="0" masterRel="sameClick" afterEffect="1">
                                          <p:stCondLst>
                                            <p:cond evt="end" delay="0">
                                              <p:tn val="118"/>
                                            </p:cond>
                                          </p:stCondLst>
                                        </p:cTn>
                                        <p:tgtEl>
                                          <p:spTgt spid="43"/>
                                        </p:tgtEl>
                                        <p:attrNameLst>
                                          <p:attrName>style.visibility</p:attrName>
                                        </p:attrNameLst>
                                      </p:cBhvr>
                                      <p:to>
                                        <p:strVal val="hidden"/>
                                      </p:to>
                                    </p:set>
                                  </p:subTnLst>
                                </p:cTn>
                              </p:par>
                              <p:par>
                                <p:cTn id="121" presetID="10" presetClass="entr" presetSubtype="0" fill="hold" nodeType="withEffect">
                                  <p:stCondLst>
                                    <p:cond delay="2050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0"/>
                                        <p:tgtEl>
                                          <p:spTgt spid="44"/>
                                        </p:tgtEl>
                                      </p:cBhvr>
                                    </p:animEffect>
                                  </p:childTnLst>
                                  <p:subTnLst>
                                    <p:set>
                                      <p:cBhvr override="childStyle">
                                        <p:cTn dur="1" fill="hold" display="0" masterRel="sameClick" afterEffect="1">
                                          <p:stCondLst>
                                            <p:cond evt="end" delay="0">
                                              <p:tn val="121"/>
                                            </p:cond>
                                          </p:stCondLst>
                                        </p:cTn>
                                        <p:tgtEl>
                                          <p:spTgt spid="44"/>
                                        </p:tgtEl>
                                        <p:attrNameLst>
                                          <p:attrName>style.visibility</p:attrName>
                                        </p:attrNameLst>
                                      </p:cBhvr>
                                      <p:to>
                                        <p:strVal val="hidden"/>
                                      </p:to>
                                    </p:set>
                                  </p:subTnLst>
                                </p:cTn>
                              </p:par>
                              <p:par>
                                <p:cTn id="124" presetID="10" presetClass="entr" presetSubtype="0" fill="hold" nodeType="withEffect">
                                  <p:stCondLst>
                                    <p:cond delay="20500"/>
                                  </p:stCondLst>
                                  <p:childTnLst>
                                    <p:set>
                                      <p:cBhvr>
                                        <p:cTn id="125" dur="1" fill="hold">
                                          <p:stCondLst>
                                            <p:cond delay="0"/>
                                          </p:stCondLst>
                                        </p:cTn>
                                        <p:tgtEl>
                                          <p:spTgt spid="45"/>
                                        </p:tgtEl>
                                        <p:attrNameLst>
                                          <p:attrName>style.visibility</p:attrName>
                                        </p:attrNameLst>
                                      </p:cBhvr>
                                      <p:to>
                                        <p:strVal val="visible"/>
                                      </p:to>
                                    </p:set>
                                    <p:animEffect transition="in" filter="fade">
                                      <p:cBhvr>
                                        <p:cTn id="126" dur="5000"/>
                                        <p:tgtEl>
                                          <p:spTgt spid="45"/>
                                        </p:tgtEl>
                                      </p:cBhvr>
                                    </p:animEffect>
                                  </p:childTnLst>
                                  <p:subTnLst>
                                    <p:set>
                                      <p:cBhvr override="childStyle">
                                        <p:cTn dur="1" fill="hold" display="0" masterRel="sameClick" afterEffect="1">
                                          <p:stCondLst>
                                            <p:cond evt="end" delay="0">
                                              <p:tn val="124"/>
                                            </p:cond>
                                          </p:stCondLst>
                                        </p:cTn>
                                        <p:tgtEl>
                                          <p:spTgt spid="45"/>
                                        </p:tgtEl>
                                        <p:attrNameLst>
                                          <p:attrName>style.visibility</p:attrName>
                                        </p:attrNameLst>
                                      </p:cBhvr>
                                      <p:to>
                                        <p:strVal val="hidden"/>
                                      </p:to>
                                    </p:set>
                                  </p:subTnLst>
                                </p:cTn>
                              </p:par>
                              <p:par>
                                <p:cTn id="127" presetID="10" presetClass="entr" presetSubtype="0" fill="hold" nodeType="withEffect">
                                  <p:stCondLst>
                                    <p:cond delay="20500"/>
                                  </p:stCondLst>
                                  <p:childTnLst>
                                    <p:set>
                                      <p:cBhvr>
                                        <p:cTn id="128" dur="1" fill="hold">
                                          <p:stCondLst>
                                            <p:cond delay="0"/>
                                          </p:stCondLst>
                                        </p:cTn>
                                        <p:tgtEl>
                                          <p:spTgt spid="46"/>
                                        </p:tgtEl>
                                        <p:attrNameLst>
                                          <p:attrName>style.visibility</p:attrName>
                                        </p:attrNameLst>
                                      </p:cBhvr>
                                      <p:to>
                                        <p:strVal val="visible"/>
                                      </p:to>
                                    </p:set>
                                    <p:animEffect transition="in" filter="fade">
                                      <p:cBhvr>
                                        <p:cTn id="129" dur="5000"/>
                                        <p:tgtEl>
                                          <p:spTgt spid="46"/>
                                        </p:tgtEl>
                                      </p:cBhvr>
                                    </p:animEffect>
                                  </p:childTnLst>
                                  <p:subTnLst>
                                    <p:set>
                                      <p:cBhvr override="childStyle">
                                        <p:cTn dur="1" fill="hold" display="0" masterRel="sameClick" afterEffect="1">
                                          <p:stCondLst>
                                            <p:cond evt="end" delay="0">
                                              <p:tn val="127"/>
                                            </p:cond>
                                          </p:stCondLst>
                                        </p:cTn>
                                        <p:tgtEl>
                                          <p:spTgt spid="46"/>
                                        </p:tgtEl>
                                        <p:attrNameLst>
                                          <p:attrName>style.visibility</p:attrName>
                                        </p:attrNameLst>
                                      </p:cBhvr>
                                      <p:to>
                                        <p:strVal val="hidden"/>
                                      </p:to>
                                    </p:set>
                                  </p:subTnLst>
                                </p:cTn>
                              </p:par>
                              <p:par>
                                <p:cTn id="130" presetID="10" presetClass="entr" presetSubtype="0" fill="hold" nodeType="withEffect">
                                  <p:stCondLst>
                                    <p:cond delay="20500"/>
                                  </p:stCondLst>
                                  <p:childTnLst>
                                    <p:set>
                                      <p:cBhvr>
                                        <p:cTn id="131" dur="1" fill="hold">
                                          <p:stCondLst>
                                            <p:cond delay="0"/>
                                          </p:stCondLst>
                                        </p:cTn>
                                        <p:tgtEl>
                                          <p:spTgt spid="47"/>
                                        </p:tgtEl>
                                        <p:attrNameLst>
                                          <p:attrName>style.visibility</p:attrName>
                                        </p:attrNameLst>
                                      </p:cBhvr>
                                      <p:to>
                                        <p:strVal val="visible"/>
                                      </p:to>
                                    </p:set>
                                    <p:animEffect transition="in" filter="fade">
                                      <p:cBhvr>
                                        <p:cTn id="132" dur="5000"/>
                                        <p:tgtEl>
                                          <p:spTgt spid="47"/>
                                        </p:tgtEl>
                                      </p:cBhvr>
                                    </p:animEffect>
                                  </p:childTnLst>
                                  <p:subTnLst>
                                    <p:set>
                                      <p:cBhvr override="childStyle">
                                        <p:cTn dur="1" fill="hold" display="0" masterRel="sameClick" afterEffect="1">
                                          <p:stCondLst>
                                            <p:cond evt="end" delay="0">
                                              <p:tn val="130"/>
                                            </p:cond>
                                          </p:stCondLst>
                                        </p:cTn>
                                        <p:tgtEl>
                                          <p:spTgt spid="47"/>
                                        </p:tgtEl>
                                        <p:attrNameLst>
                                          <p:attrName>style.visibility</p:attrName>
                                        </p:attrNameLst>
                                      </p:cBhvr>
                                      <p:to>
                                        <p:strVal val="hidden"/>
                                      </p:to>
                                    </p:set>
                                  </p:subTnLst>
                                </p:cTn>
                              </p:par>
                              <p:par>
                                <p:cTn id="133" presetID="10" presetClass="entr" presetSubtype="0" fill="hold" nodeType="withEffect">
                                  <p:stCondLst>
                                    <p:cond delay="2050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5000"/>
                                        <p:tgtEl>
                                          <p:spTgt spid="48"/>
                                        </p:tgtEl>
                                      </p:cBhvr>
                                    </p:animEffect>
                                  </p:childTnLst>
                                  <p:subTnLst>
                                    <p:set>
                                      <p:cBhvr override="childStyle">
                                        <p:cTn dur="1" fill="hold" display="0" masterRel="sameClick" afterEffect="1">
                                          <p:stCondLst>
                                            <p:cond evt="end" delay="0">
                                              <p:tn val="133"/>
                                            </p:cond>
                                          </p:stCondLst>
                                        </p:cTn>
                                        <p:tgtEl>
                                          <p:spTgt spid="48"/>
                                        </p:tgtEl>
                                        <p:attrNameLst>
                                          <p:attrName>style.visibility</p:attrName>
                                        </p:attrNameLst>
                                      </p:cBhvr>
                                      <p:to>
                                        <p:strVal val="hidden"/>
                                      </p:to>
                                    </p:set>
                                  </p:subTnLst>
                                </p:cTn>
                              </p:par>
                              <p:par>
                                <p:cTn id="136" presetID="10" presetClass="entr" presetSubtype="0" fill="hold" nodeType="withEffect">
                                  <p:stCondLst>
                                    <p:cond delay="2250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3000"/>
                                        <p:tgtEl>
                                          <p:spTgt spid="49"/>
                                        </p:tgtEl>
                                      </p:cBhvr>
                                    </p:animEffect>
                                  </p:childTnLst>
                                  <p:subTnLst>
                                    <p:set>
                                      <p:cBhvr override="childStyle">
                                        <p:cTn dur="1" fill="hold" display="0" masterRel="sameClick" afterEffect="1">
                                          <p:stCondLst>
                                            <p:cond evt="end" delay="0">
                                              <p:tn val="136"/>
                                            </p:cond>
                                          </p:stCondLst>
                                        </p:cTn>
                                        <p:tgtEl>
                                          <p:spTgt spid="49"/>
                                        </p:tgtEl>
                                        <p:attrNameLst>
                                          <p:attrName>style.visibility</p:attrName>
                                        </p:attrNameLst>
                                      </p:cBhvr>
                                      <p:to>
                                        <p:strVal val="hidden"/>
                                      </p:to>
                                    </p:set>
                                  </p:subTnLst>
                                </p:cTn>
                              </p:par>
                              <p:par>
                                <p:cTn id="139" presetID="10" presetClass="entr" presetSubtype="0" fill="hold" nodeType="withEffect">
                                  <p:stCondLst>
                                    <p:cond delay="20500"/>
                                  </p:stCondLst>
                                  <p:childTnLst>
                                    <p:set>
                                      <p:cBhvr>
                                        <p:cTn id="140" dur="1" fill="hold">
                                          <p:stCondLst>
                                            <p:cond delay="0"/>
                                          </p:stCondLst>
                                        </p:cTn>
                                        <p:tgtEl>
                                          <p:spTgt spid="50"/>
                                        </p:tgtEl>
                                        <p:attrNameLst>
                                          <p:attrName>style.visibility</p:attrName>
                                        </p:attrNameLst>
                                      </p:cBhvr>
                                      <p:to>
                                        <p:strVal val="visible"/>
                                      </p:to>
                                    </p:set>
                                    <p:animEffect transition="in" filter="fade">
                                      <p:cBhvr>
                                        <p:cTn id="141" dur="5000"/>
                                        <p:tgtEl>
                                          <p:spTgt spid="50"/>
                                        </p:tgtEl>
                                      </p:cBhvr>
                                    </p:animEffect>
                                  </p:childTnLst>
                                  <p:subTnLst>
                                    <p:set>
                                      <p:cBhvr override="childStyle">
                                        <p:cTn dur="1" fill="hold" display="0" masterRel="sameClick" afterEffect="1">
                                          <p:stCondLst>
                                            <p:cond evt="end" delay="0">
                                              <p:tn val="139"/>
                                            </p:cond>
                                          </p:stCondLst>
                                        </p:cTn>
                                        <p:tgtEl>
                                          <p:spTgt spid="50"/>
                                        </p:tgtEl>
                                        <p:attrNameLst>
                                          <p:attrName>style.visibility</p:attrName>
                                        </p:attrNameLst>
                                      </p:cBhvr>
                                      <p:to>
                                        <p:strVal val="hidden"/>
                                      </p:to>
                                    </p:set>
                                  </p:subTnLst>
                                </p:cTn>
                              </p:par>
                              <p:par>
                                <p:cTn id="142" presetID="10" presetClass="entr" presetSubtype="0" fill="hold" nodeType="withEffect">
                                  <p:stCondLst>
                                    <p:cond delay="2050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5000"/>
                                        <p:tgtEl>
                                          <p:spTgt spid="51"/>
                                        </p:tgtEl>
                                      </p:cBhvr>
                                    </p:animEffect>
                                  </p:childTnLst>
                                  <p:subTnLst>
                                    <p:set>
                                      <p:cBhvr override="childStyle">
                                        <p:cTn dur="1" fill="hold" display="0" masterRel="sameClick" afterEffect="1">
                                          <p:stCondLst>
                                            <p:cond evt="end" delay="0">
                                              <p:tn val="142"/>
                                            </p:cond>
                                          </p:stCondLst>
                                        </p:cTn>
                                        <p:tgtEl>
                                          <p:spTgt spid="51"/>
                                        </p:tgtEl>
                                        <p:attrNameLst>
                                          <p:attrName>style.visibility</p:attrName>
                                        </p:attrNameLst>
                                      </p:cBhvr>
                                      <p:to>
                                        <p:strVal val="hidden"/>
                                      </p:to>
                                    </p:set>
                                  </p:subTnLst>
                                </p:cTn>
                              </p:par>
                              <p:par>
                                <p:cTn id="145" presetID="10" presetClass="entr" presetSubtype="0" fill="hold" nodeType="withEffect">
                                  <p:stCondLst>
                                    <p:cond delay="20500"/>
                                  </p:stCondLst>
                                  <p:childTnLst>
                                    <p:set>
                                      <p:cBhvr>
                                        <p:cTn id="146" dur="1" fill="hold">
                                          <p:stCondLst>
                                            <p:cond delay="0"/>
                                          </p:stCondLst>
                                        </p:cTn>
                                        <p:tgtEl>
                                          <p:spTgt spid="52"/>
                                        </p:tgtEl>
                                        <p:attrNameLst>
                                          <p:attrName>style.visibility</p:attrName>
                                        </p:attrNameLst>
                                      </p:cBhvr>
                                      <p:to>
                                        <p:strVal val="visible"/>
                                      </p:to>
                                    </p:set>
                                    <p:animEffect transition="in" filter="fade">
                                      <p:cBhvr>
                                        <p:cTn id="147" dur="5000"/>
                                        <p:tgtEl>
                                          <p:spTgt spid="52"/>
                                        </p:tgtEl>
                                      </p:cBhvr>
                                    </p:animEffect>
                                  </p:childTnLst>
                                  <p:subTnLst>
                                    <p:set>
                                      <p:cBhvr override="childStyle">
                                        <p:cTn dur="1" fill="hold" display="0" masterRel="sameClick" afterEffect="1">
                                          <p:stCondLst>
                                            <p:cond evt="end" delay="0">
                                              <p:tn val="145"/>
                                            </p:cond>
                                          </p:stCondLst>
                                        </p:cTn>
                                        <p:tgtEl>
                                          <p:spTgt spid="52"/>
                                        </p:tgtEl>
                                        <p:attrNameLst>
                                          <p:attrName>style.visibility</p:attrName>
                                        </p:attrNameLst>
                                      </p:cBhvr>
                                      <p:to>
                                        <p:strVal val="hidden"/>
                                      </p:to>
                                    </p:set>
                                  </p:subTnLst>
                                </p:cTn>
                              </p:par>
                              <p:par>
                                <p:cTn id="148" presetID="10" presetClass="entr" presetSubtype="0" fill="hold" nodeType="withEffect">
                                  <p:stCondLst>
                                    <p:cond delay="2050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5000"/>
                                        <p:tgtEl>
                                          <p:spTgt spid="53"/>
                                        </p:tgtEl>
                                      </p:cBhvr>
                                    </p:animEffect>
                                  </p:childTnLst>
                                  <p:subTnLst>
                                    <p:set>
                                      <p:cBhvr override="childStyle">
                                        <p:cTn dur="1" fill="hold" display="0" masterRel="sameClick" afterEffect="1">
                                          <p:stCondLst>
                                            <p:cond evt="end" delay="0">
                                              <p:tn val="148"/>
                                            </p:cond>
                                          </p:stCondLst>
                                        </p:cTn>
                                        <p:tgtEl>
                                          <p:spTgt spid="5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p:bldP spid="13"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DF6F1D3-A32D-5993-DD38-0A4626ACA7A8}"/>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3">
            <a:extLst>
              <a:ext uri="{FF2B5EF4-FFF2-40B4-BE49-F238E27FC236}">
                <a16:creationId xmlns:a16="http://schemas.microsoft.com/office/drawing/2014/main" id="{0E24B9BF-5174-BD06-F47B-DB327E8BD665}"/>
              </a:ext>
            </a:extLst>
          </p:cNvPr>
          <p:cNvSpPr/>
          <p:nvPr/>
        </p:nvSpPr>
        <p:spPr>
          <a:xfrm rot="177734">
            <a:off x="-25326" y="-317203"/>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014D715-495C-8274-93C2-185D4119C976}"/>
              </a:ext>
            </a:extLst>
          </p:cNvPr>
          <p:cNvSpPr/>
          <p:nvPr/>
        </p:nvSpPr>
        <p:spPr>
          <a:xfrm>
            <a:off x="0" y="0"/>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B011E739-F2DB-5003-01BC-95C688BA56EE}"/>
              </a:ext>
            </a:extLst>
          </p:cNvPr>
          <p:cNvSpPr txBox="1">
            <a:spLocks/>
          </p:cNvSpPr>
          <p:nvPr/>
        </p:nvSpPr>
        <p:spPr>
          <a:xfrm>
            <a:off x="1155875" y="1685641"/>
            <a:ext cx="10414861" cy="4866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400"/>
              </a:spcAft>
            </a:pPr>
            <a:r>
              <a:rPr lang="en-US" sz="3000" dirty="0">
                <a:solidFill>
                  <a:schemeClr val="accent4"/>
                </a:solidFill>
                <a:latin typeface="+mn-lt"/>
              </a:rPr>
              <a:t>ComFluCOV, a vaccine trial</a:t>
            </a:r>
          </a:p>
          <a:p>
            <a:pPr>
              <a:spcAft>
                <a:spcPts val="2400"/>
              </a:spcAft>
            </a:pPr>
            <a:r>
              <a:rPr lang="en-US" sz="3000" dirty="0">
                <a:solidFill>
                  <a:schemeClr val="accent4"/>
                </a:solidFill>
                <a:latin typeface="+mn-lt"/>
              </a:rPr>
              <a:t>We all pulled together and delivered in style</a:t>
            </a:r>
          </a:p>
          <a:p>
            <a:pPr>
              <a:spcAft>
                <a:spcPts val="2400"/>
              </a:spcAft>
            </a:pPr>
            <a:r>
              <a:rPr lang="en-US" sz="3000" dirty="0">
                <a:solidFill>
                  <a:schemeClr val="accent4"/>
                </a:solidFill>
                <a:latin typeface="+mn-lt"/>
              </a:rPr>
              <a:t>Had to deliver in a 10</a:t>
            </a:r>
            <a:r>
              <a:rPr lang="en-US" sz="3000" baseline="30000" dirty="0">
                <a:solidFill>
                  <a:schemeClr val="accent4"/>
                </a:solidFill>
                <a:latin typeface="+mn-lt"/>
              </a:rPr>
              <a:t>th</a:t>
            </a:r>
            <a:r>
              <a:rPr lang="en-US" sz="3000" dirty="0">
                <a:solidFill>
                  <a:schemeClr val="accent4"/>
                </a:solidFill>
                <a:latin typeface="+mn-lt"/>
              </a:rPr>
              <a:t> of the time</a:t>
            </a:r>
          </a:p>
          <a:p>
            <a:pPr>
              <a:spcAft>
                <a:spcPts val="2400"/>
              </a:spcAft>
            </a:pPr>
            <a:r>
              <a:rPr lang="en-US" sz="3000" dirty="0">
                <a:solidFill>
                  <a:schemeClr val="accent4"/>
                </a:solidFill>
                <a:latin typeface="+mn-lt"/>
              </a:rPr>
              <a:t>So we worked long hours and drank lots of wine </a:t>
            </a:r>
          </a:p>
          <a:p>
            <a:endParaRPr lang="en-GB" sz="2800" dirty="0">
              <a:solidFill>
                <a:schemeClr val="accent1"/>
              </a:solidFill>
              <a:latin typeface="+mn-lt"/>
            </a:endParaRPr>
          </a:p>
        </p:txBody>
      </p:sp>
      <p:pic>
        <p:nvPicPr>
          <p:cNvPr id="7" name="Graphic 6" descr="Music notes with solid fill">
            <a:extLst>
              <a:ext uri="{FF2B5EF4-FFF2-40B4-BE49-F238E27FC236}">
                <a16:creationId xmlns:a16="http://schemas.microsoft.com/office/drawing/2014/main" id="{21CB4BB8-0FFB-892E-78F5-D01717CFE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4845" y="140455"/>
            <a:ext cx="1133843" cy="1133843"/>
          </a:xfrm>
          <a:prstGeom prst="rect">
            <a:avLst/>
          </a:prstGeom>
        </p:spPr>
      </p:pic>
      <p:pic>
        <p:nvPicPr>
          <p:cNvPr id="11" name="Graphic 10" descr="Music with solid fill">
            <a:extLst>
              <a:ext uri="{FF2B5EF4-FFF2-40B4-BE49-F238E27FC236}">
                <a16:creationId xmlns:a16="http://schemas.microsoft.com/office/drawing/2014/main" id="{9D4A465D-A884-EE44-9D5F-F4BEFF4FF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29155">
            <a:off x="1151102" y="413194"/>
            <a:ext cx="788670" cy="788670"/>
          </a:xfrm>
          <a:prstGeom prst="rect">
            <a:avLst/>
          </a:prstGeom>
        </p:spPr>
      </p:pic>
      <p:pic>
        <p:nvPicPr>
          <p:cNvPr id="15" name="Graphic 14" descr="Music note with solid fill">
            <a:extLst>
              <a:ext uri="{FF2B5EF4-FFF2-40B4-BE49-F238E27FC236}">
                <a16:creationId xmlns:a16="http://schemas.microsoft.com/office/drawing/2014/main" id="{451E9266-CBF0-CBF7-D09B-A540DFB2C2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63012">
            <a:off x="349512" y="724532"/>
            <a:ext cx="652992" cy="652992"/>
          </a:xfrm>
          <a:prstGeom prst="rect">
            <a:avLst/>
          </a:prstGeom>
        </p:spPr>
      </p:pic>
      <p:pic>
        <p:nvPicPr>
          <p:cNvPr id="18" name="Graphic 17" descr="Music notes with solid fill">
            <a:extLst>
              <a:ext uri="{FF2B5EF4-FFF2-40B4-BE49-F238E27FC236}">
                <a16:creationId xmlns:a16="http://schemas.microsoft.com/office/drawing/2014/main" id="{14355600-2032-03E7-B644-1116C0758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2007">
            <a:off x="5028229" y="489420"/>
            <a:ext cx="1133843" cy="1133843"/>
          </a:xfrm>
          <a:prstGeom prst="rect">
            <a:avLst/>
          </a:prstGeom>
        </p:spPr>
      </p:pic>
      <p:pic>
        <p:nvPicPr>
          <p:cNvPr id="19" name="Graphic 18" descr="Music note with solid fill">
            <a:extLst>
              <a:ext uri="{FF2B5EF4-FFF2-40B4-BE49-F238E27FC236}">
                <a16:creationId xmlns:a16="http://schemas.microsoft.com/office/drawing/2014/main" id="{003628CF-91C9-3FB3-3A32-0A0ADBFC62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83039" y="391775"/>
            <a:ext cx="652992" cy="652992"/>
          </a:xfrm>
          <a:prstGeom prst="rect">
            <a:avLst/>
          </a:prstGeom>
        </p:spPr>
      </p:pic>
      <p:pic>
        <p:nvPicPr>
          <p:cNvPr id="20" name="Graphic 19" descr="Music note with solid fill">
            <a:extLst>
              <a:ext uri="{FF2B5EF4-FFF2-40B4-BE49-F238E27FC236}">
                <a16:creationId xmlns:a16="http://schemas.microsoft.com/office/drawing/2014/main" id="{BEC599BE-D84A-4F70-666B-AA141E4323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859">
            <a:off x="4243128" y="627544"/>
            <a:ext cx="652992" cy="652992"/>
          </a:xfrm>
          <a:prstGeom prst="rect">
            <a:avLst/>
          </a:prstGeom>
        </p:spPr>
      </p:pic>
      <p:pic>
        <p:nvPicPr>
          <p:cNvPr id="21" name="Graphic 20" descr="Music note with solid fill">
            <a:extLst>
              <a:ext uri="{FF2B5EF4-FFF2-40B4-BE49-F238E27FC236}">
                <a16:creationId xmlns:a16="http://schemas.microsoft.com/office/drawing/2014/main" id="{1CE0A940-73E3-6ECB-B1DB-BD6ED042E9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5573" y="874206"/>
            <a:ext cx="652992" cy="652992"/>
          </a:xfrm>
          <a:prstGeom prst="rect">
            <a:avLst/>
          </a:prstGeom>
        </p:spPr>
      </p:pic>
      <p:pic>
        <p:nvPicPr>
          <p:cNvPr id="22" name="Graphic 21" descr="Music note with solid fill">
            <a:extLst>
              <a:ext uri="{FF2B5EF4-FFF2-40B4-BE49-F238E27FC236}">
                <a16:creationId xmlns:a16="http://schemas.microsoft.com/office/drawing/2014/main" id="{BFB259E1-5FA4-D2CE-1ACA-B6712D6BAA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9102">
            <a:off x="7087412" y="1101457"/>
            <a:ext cx="652992" cy="652992"/>
          </a:xfrm>
          <a:prstGeom prst="rect">
            <a:avLst/>
          </a:prstGeom>
        </p:spPr>
      </p:pic>
      <p:pic>
        <p:nvPicPr>
          <p:cNvPr id="23" name="Graphic 22" descr="Music with solid fill">
            <a:extLst>
              <a:ext uri="{FF2B5EF4-FFF2-40B4-BE49-F238E27FC236}">
                <a16:creationId xmlns:a16="http://schemas.microsoft.com/office/drawing/2014/main" id="{590FB58D-4E7D-FC98-D2F3-911E881D4C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29155">
            <a:off x="7955958" y="1128331"/>
            <a:ext cx="788670" cy="788670"/>
          </a:xfrm>
          <a:prstGeom prst="rect">
            <a:avLst/>
          </a:prstGeom>
        </p:spPr>
      </p:pic>
      <p:pic>
        <p:nvPicPr>
          <p:cNvPr id="24" name="Graphic 23" descr="Music notes with solid fill">
            <a:extLst>
              <a:ext uri="{FF2B5EF4-FFF2-40B4-BE49-F238E27FC236}">
                <a16:creationId xmlns:a16="http://schemas.microsoft.com/office/drawing/2014/main" id="{91AEFCE9-DFE4-86BD-104A-A0389910B8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2007">
            <a:off x="8941142" y="891303"/>
            <a:ext cx="1133843" cy="1133843"/>
          </a:xfrm>
          <a:prstGeom prst="rect">
            <a:avLst/>
          </a:prstGeom>
        </p:spPr>
      </p:pic>
      <p:pic>
        <p:nvPicPr>
          <p:cNvPr id="25" name="Graphic 24" descr="Music note with solid fill">
            <a:extLst>
              <a:ext uri="{FF2B5EF4-FFF2-40B4-BE49-F238E27FC236}">
                <a16:creationId xmlns:a16="http://schemas.microsoft.com/office/drawing/2014/main" id="{960B10EE-C30F-7B26-D91A-13A63F9256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29102">
            <a:off x="10157426" y="1196826"/>
            <a:ext cx="652992" cy="652992"/>
          </a:xfrm>
          <a:prstGeom prst="rect">
            <a:avLst/>
          </a:prstGeom>
        </p:spPr>
      </p:pic>
      <p:pic>
        <p:nvPicPr>
          <p:cNvPr id="26" name="Graphic 25" descr="Music notes with solid fill">
            <a:extLst>
              <a:ext uri="{FF2B5EF4-FFF2-40B4-BE49-F238E27FC236}">
                <a16:creationId xmlns:a16="http://schemas.microsoft.com/office/drawing/2014/main" id="{29F36D43-E6F6-395F-A6AD-9FB6D988F0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5134" y="543414"/>
            <a:ext cx="1133843" cy="1133843"/>
          </a:xfrm>
          <a:prstGeom prst="rect">
            <a:avLst/>
          </a:prstGeom>
        </p:spPr>
      </p:pic>
      <p:pic>
        <p:nvPicPr>
          <p:cNvPr id="2050" name="Picture 2" descr="Animated Clipart - gloved-hand-holding-medical-syringe-animated-clipart -  Animated Gif">
            <a:extLst>
              <a:ext uri="{FF2B5EF4-FFF2-40B4-BE49-F238E27FC236}">
                <a16:creationId xmlns:a16="http://schemas.microsoft.com/office/drawing/2014/main" id="{F01C22D0-1249-8F7D-9268-850F2D3807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2287" y="3870926"/>
            <a:ext cx="2558284" cy="2742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EB92400-EAD9-34C8-6F28-3E5BE584F2D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21124" y="2861469"/>
            <a:ext cx="3487917" cy="1804279"/>
          </a:xfrm>
          <a:prstGeom prst="rect">
            <a:avLst/>
          </a:prstGeom>
          <a:noFill/>
          <a:ln>
            <a:noFill/>
          </a:ln>
        </p:spPr>
      </p:pic>
      <p:pic>
        <p:nvPicPr>
          <p:cNvPr id="2052" name="Picture 4" descr="Minions - Teamwork :)) animated gif">
            <a:extLst>
              <a:ext uri="{FF2B5EF4-FFF2-40B4-BE49-F238E27FC236}">
                <a16:creationId xmlns:a16="http://schemas.microsoft.com/office/drawing/2014/main" id="{727796C6-11E7-EE57-F541-3CDA2ED882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714" r="20972"/>
          <a:stretch/>
        </p:blipFill>
        <p:spPr bwMode="auto">
          <a:xfrm>
            <a:off x="8721124" y="2764513"/>
            <a:ext cx="3122321" cy="2961090"/>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4" descr="Omw Running GIF - Omw Running Roadrunner - Discover &amp; Share ...">
            <a:extLst>
              <a:ext uri="{FF2B5EF4-FFF2-40B4-BE49-F238E27FC236}">
                <a16:creationId xmlns:a16="http://schemas.microsoft.com/office/drawing/2014/main" id="{D3DBDB98-2F24-B747-F2F3-A5AACC2B971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519"/>
          <a:stretch/>
        </p:blipFill>
        <p:spPr bwMode="auto">
          <a:xfrm flipH="1">
            <a:off x="8716040" y="2715070"/>
            <a:ext cx="3127405" cy="3010533"/>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4" descr="Working Long Hours Linked To Increased Stroke Risk In New Study | HuffPost  UK Life">
            <a:extLst>
              <a:ext uri="{FF2B5EF4-FFF2-40B4-BE49-F238E27FC236}">
                <a16:creationId xmlns:a16="http://schemas.microsoft.com/office/drawing/2014/main" id="{A89CECC4-8B1E-EE20-D855-D383D5077D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512" r="20303"/>
          <a:stretch/>
        </p:blipFill>
        <p:spPr bwMode="auto">
          <a:xfrm>
            <a:off x="8704455" y="2686380"/>
            <a:ext cx="3138086" cy="3073102"/>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4" descr="Wine - Free food icons">
            <a:extLst>
              <a:ext uri="{FF2B5EF4-FFF2-40B4-BE49-F238E27FC236}">
                <a16:creationId xmlns:a16="http://schemas.microsoft.com/office/drawing/2014/main" id="{F51C3B3C-2212-DE34-5BB1-59E00B2B5D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6145" y="3028514"/>
            <a:ext cx="3737113" cy="37371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Wine - Free food icons">
            <a:extLst>
              <a:ext uri="{FF2B5EF4-FFF2-40B4-BE49-F238E27FC236}">
                <a16:creationId xmlns:a16="http://schemas.microsoft.com/office/drawing/2014/main" id="{194193E3-3A56-13B6-1CB3-B2AF095ED2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8156" y="2518523"/>
            <a:ext cx="3737113" cy="37371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Wine - Free food icons">
            <a:extLst>
              <a:ext uri="{FF2B5EF4-FFF2-40B4-BE49-F238E27FC236}">
                <a16:creationId xmlns:a16="http://schemas.microsoft.com/office/drawing/2014/main" id="{E4BC0F72-08CE-5942-E6C3-D8525344C8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557704" y="2797191"/>
            <a:ext cx="3581967" cy="37371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Wine - Free food icons">
            <a:extLst>
              <a:ext uri="{FF2B5EF4-FFF2-40B4-BE49-F238E27FC236}">
                <a16:creationId xmlns:a16="http://schemas.microsoft.com/office/drawing/2014/main" id="{8307A14F-FB5F-51AB-0C92-606C978897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782" y="3134994"/>
            <a:ext cx="3737113" cy="37371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Wine - Free food icons">
            <a:extLst>
              <a:ext uri="{FF2B5EF4-FFF2-40B4-BE49-F238E27FC236}">
                <a16:creationId xmlns:a16="http://schemas.microsoft.com/office/drawing/2014/main" id="{98E134AF-1518-4127-3BEA-CE83D48112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63964" y="3279164"/>
            <a:ext cx="3581967" cy="37371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Wine - Free food icons">
            <a:extLst>
              <a:ext uri="{FF2B5EF4-FFF2-40B4-BE49-F238E27FC236}">
                <a16:creationId xmlns:a16="http://schemas.microsoft.com/office/drawing/2014/main" id="{00A9056A-41B2-0D61-928D-A0EF519B85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81473" y="3065281"/>
            <a:ext cx="3849788" cy="37371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Wine - Free food icons">
            <a:extLst>
              <a:ext uri="{FF2B5EF4-FFF2-40B4-BE49-F238E27FC236}">
                <a16:creationId xmlns:a16="http://schemas.microsoft.com/office/drawing/2014/main" id="{02706EAB-1A5B-14B9-E840-B29B16CAE3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9400" y="1471758"/>
            <a:ext cx="3849788" cy="37371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Wine - Free food icons">
            <a:extLst>
              <a:ext uri="{FF2B5EF4-FFF2-40B4-BE49-F238E27FC236}">
                <a16:creationId xmlns:a16="http://schemas.microsoft.com/office/drawing/2014/main" id="{75C3E4AB-F463-5CEC-0F04-DCA49C8843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2666" y="952984"/>
            <a:ext cx="3849788" cy="37371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Wine - Free food icons">
            <a:extLst>
              <a:ext uri="{FF2B5EF4-FFF2-40B4-BE49-F238E27FC236}">
                <a16:creationId xmlns:a16="http://schemas.microsoft.com/office/drawing/2014/main" id="{B6FA29C7-5C29-2FDA-C170-962446297C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9265037" y="1187906"/>
            <a:ext cx="3487918" cy="373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2779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iterate type="wd">
                                    <p:tmPct val="10000"/>
                                  </p:iterate>
                                  <p:childTnLst>
                                    <p:animClr clrSpc="rgb" dir="cw">
                                      <p:cBhvr override="childStyle">
                                        <p:cTn id="6" dur="3000" fill="hold"/>
                                        <p:tgtEl>
                                          <p:spTgt spid="5">
                                            <p:txEl>
                                              <p:pRg st="0" end="0"/>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003399"/>
                                      </p:to>
                                    </p:animClr>
                                  </p:subTnLst>
                                </p:cTn>
                              </p:par>
                              <p:par>
                                <p:cTn id="7" presetID="10" presetClass="entr" presetSubtype="0" fill="hold" nodeType="withEffect">
                                  <p:stCondLst>
                                    <p:cond delay="50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3000"/>
                                        <p:tgtEl>
                                          <p:spTgt spid="28"/>
                                        </p:tgtEl>
                                      </p:cBhvr>
                                    </p:animEffect>
                                  </p:childTnLst>
                                  <p:subTnLst>
                                    <p:set>
                                      <p:cBhvr override="childStyle">
                                        <p:cTn dur="1" fill="hold" display="0" masterRel="sameClick" afterEffect="1">
                                          <p:stCondLst>
                                            <p:cond evt="end" delay="0">
                                              <p:tn val="7"/>
                                            </p:cond>
                                          </p:stCondLst>
                                        </p:cTn>
                                        <p:tgtEl>
                                          <p:spTgt spid="28"/>
                                        </p:tgtEl>
                                        <p:attrNameLst>
                                          <p:attrName>style.visibility</p:attrName>
                                        </p:attrNameLst>
                                      </p:cBhvr>
                                      <p:to>
                                        <p:strVal val="hidden"/>
                                      </p:to>
                                    </p:set>
                                  </p:subTnLst>
                                </p:cTn>
                              </p:par>
                              <p:par>
                                <p:cTn id="10" presetID="10" presetClass="entr" presetSubtype="0" fill="hold" nodeType="withEffect">
                                  <p:stCondLst>
                                    <p:cond delay="150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childTnLst>
                                  <p:subTnLst>
                                    <p:set>
                                      <p:cBhvr override="childStyle">
                                        <p:cTn dur="1" fill="hold" display="0" masterRel="sameClick" afterEffect="1">
                                          <p:stCondLst>
                                            <p:cond evt="end" delay="0">
                                              <p:tn val="10"/>
                                            </p:cond>
                                          </p:stCondLst>
                                        </p:cTn>
                                        <p:tgtEl>
                                          <p:spTgt spid="2050"/>
                                        </p:tgtEl>
                                        <p:attrNameLst>
                                          <p:attrName>style.visibility</p:attrName>
                                        </p:attrNameLst>
                                      </p:cBhvr>
                                      <p:to>
                                        <p:strVal val="hidden"/>
                                      </p:to>
                                    </p:set>
                                  </p:subTnLst>
                                </p:cTn>
                              </p:par>
                              <p:par>
                                <p:cTn id="13" presetID="3" presetClass="emph" presetSubtype="2" fill="hold" nodeType="withEffect">
                                  <p:stCondLst>
                                    <p:cond delay="3000"/>
                                  </p:stCondLst>
                                  <p:iterate type="wd">
                                    <p:tmPct val="10000"/>
                                  </p:iterate>
                                  <p:childTnLst>
                                    <p:animClr clrSpc="rgb" dir="cw">
                                      <p:cBhvr override="childStyle">
                                        <p:cTn id="14" dur="2000" fill="hold"/>
                                        <p:tgtEl>
                                          <p:spTgt spid="5">
                                            <p:txEl>
                                              <p:pRg st="1" end="1"/>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1" end="1"/>
                                            </p:txEl>
                                          </p:spTgt>
                                        </p:tgtEl>
                                        <p:attrNameLst>
                                          <p:attrName>ppt_c</p:attrName>
                                        </p:attrNameLst>
                                      </p:cBhvr>
                                      <p:to>
                                        <a:srgbClr val="003399"/>
                                      </p:to>
                                    </p:animClr>
                                  </p:subTnLst>
                                </p:cTn>
                              </p:par>
                              <p:par>
                                <p:cTn id="15" presetID="10" presetClass="entr" presetSubtype="0" fill="hold" nodeType="withEffect">
                                  <p:stCondLst>
                                    <p:cond delay="300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3000"/>
                                        <p:tgtEl>
                                          <p:spTgt spid="2052"/>
                                        </p:tgtEl>
                                      </p:cBhvr>
                                    </p:animEffect>
                                  </p:childTnLst>
                                  <p:subTnLst>
                                    <p:set>
                                      <p:cBhvr override="childStyle">
                                        <p:cTn dur="1" fill="hold" display="0" masterRel="sameClick" afterEffect="1">
                                          <p:stCondLst>
                                            <p:cond evt="end" delay="0">
                                              <p:tn val="15"/>
                                            </p:cond>
                                          </p:stCondLst>
                                        </p:cTn>
                                        <p:tgtEl>
                                          <p:spTgt spid="2052"/>
                                        </p:tgtEl>
                                        <p:attrNameLst>
                                          <p:attrName>style.visibility</p:attrName>
                                        </p:attrNameLst>
                                      </p:cBhvr>
                                      <p:to>
                                        <p:strVal val="hidden"/>
                                      </p:to>
                                    </p:set>
                                  </p:subTnLst>
                                </p:cTn>
                              </p:par>
                              <p:par>
                                <p:cTn id="18" presetID="3" presetClass="emph" presetSubtype="2" fill="hold" nodeType="withEffect">
                                  <p:stCondLst>
                                    <p:cond delay="5000"/>
                                  </p:stCondLst>
                                  <p:iterate type="wd">
                                    <p:tmPct val="10000"/>
                                  </p:iterate>
                                  <p:childTnLst>
                                    <p:animClr clrSpc="rgb" dir="cw">
                                      <p:cBhvr override="childStyle">
                                        <p:cTn id="19" dur="3000" fill="hold"/>
                                        <p:tgtEl>
                                          <p:spTgt spid="5">
                                            <p:txEl>
                                              <p:pRg st="2" end="2"/>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2" end="2"/>
                                            </p:txEl>
                                          </p:spTgt>
                                        </p:tgtEl>
                                        <p:attrNameLst>
                                          <p:attrName>ppt_c</p:attrName>
                                        </p:attrNameLst>
                                      </p:cBhvr>
                                      <p:to>
                                        <a:srgbClr val="003399"/>
                                      </p:to>
                                    </p:animClr>
                                  </p:subTnLst>
                                </p:cTn>
                              </p:par>
                              <p:par>
                                <p:cTn id="20" presetID="10" presetClass="entr" presetSubtype="0" fill="hold" nodeType="withEffect">
                                  <p:stCondLst>
                                    <p:cond delay="6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2000"/>
                                        <p:tgtEl>
                                          <p:spTgt spid="31"/>
                                        </p:tgtEl>
                                      </p:cBhvr>
                                    </p:animEffect>
                                  </p:childTnLst>
                                  <p:subTnLst>
                                    <p:set>
                                      <p:cBhvr override="childStyle">
                                        <p:cTn dur="1" fill="hold" display="0" masterRel="sameClick" afterEffect="1">
                                          <p:stCondLst>
                                            <p:cond evt="end" delay="0">
                                              <p:tn val="20"/>
                                            </p:cond>
                                          </p:stCondLst>
                                        </p:cTn>
                                        <p:tgtEl>
                                          <p:spTgt spid="31"/>
                                        </p:tgtEl>
                                        <p:attrNameLst>
                                          <p:attrName>style.visibility</p:attrName>
                                        </p:attrNameLst>
                                      </p:cBhvr>
                                      <p:to>
                                        <p:strVal val="hidden"/>
                                      </p:to>
                                    </p:set>
                                  </p:subTnLst>
                                </p:cTn>
                              </p:par>
                              <p:par>
                                <p:cTn id="23" presetID="3" presetClass="emph" presetSubtype="2" fill="hold" nodeType="withEffect">
                                  <p:stCondLst>
                                    <p:cond delay="6000"/>
                                  </p:stCondLst>
                                  <p:iterate type="wd">
                                    <p:tmPct val="10000"/>
                                  </p:iterate>
                                  <p:childTnLst>
                                    <p:animClr clrSpc="rgb" dir="cw">
                                      <p:cBhvr override="childStyle">
                                        <p:cTn id="24" dur="5000" fill="hold"/>
                                        <p:tgtEl>
                                          <p:spTgt spid="5">
                                            <p:txEl>
                                              <p:pRg st="3" end="3"/>
                                            </p:txEl>
                                          </p:spTgt>
                                        </p:tgtEl>
                                        <p:attrNameLst>
                                          <p:attrName>style.color</p:attrName>
                                        </p:attrNameLst>
                                      </p:cBhvr>
                                      <p:to>
                                        <a:srgbClr val="003399"/>
                                      </p:to>
                                    </p:animClr>
                                  </p:childTnLst>
                                  <p:subTnLst>
                                    <p:animClr clrSpc="rgb" dir="cw">
                                      <p:cBhvr override="childStyle">
                                        <p:cTn dur="1" fill="hold" display="0" masterRel="nextClick" afterEffect="1"/>
                                        <p:tgtEl>
                                          <p:spTgt spid="5">
                                            <p:txEl>
                                              <p:pRg st="3" end="3"/>
                                            </p:txEl>
                                          </p:spTgt>
                                        </p:tgtEl>
                                        <p:attrNameLst>
                                          <p:attrName>ppt_c</p:attrName>
                                        </p:attrNameLst>
                                      </p:cBhvr>
                                      <p:to>
                                        <a:srgbClr val="003399"/>
                                      </p:to>
                                    </p:animClr>
                                  </p:subTnLst>
                                </p:cTn>
                              </p:par>
                              <p:par>
                                <p:cTn id="25" presetID="10" presetClass="entr" presetSubtype="0" fill="hold" nodeType="withEffect">
                                  <p:stCondLst>
                                    <p:cond delay="9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subTnLst>
                                    <p:set>
                                      <p:cBhvr override="childStyle">
                                        <p:cTn dur="1" fill="hold" display="0" masterRel="sameClick" afterEffect="1">
                                          <p:stCondLst>
                                            <p:cond evt="end" delay="0">
                                              <p:tn val="25"/>
                                            </p:cond>
                                          </p:stCondLst>
                                        </p:cTn>
                                        <p:tgtEl>
                                          <p:spTgt spid="32"/>
                                        </p:tgtEl>
                                        <p:attrNameLst>
                                          <p:attrName>style.visibility</p:attrName>
                                        </p:attrNameLst>
                                      </p:cBhvr>
                                      <p:to>
                                        <p:strVal val="hidden"/>
                                      </p:to>
                                    </p:set>
                                  </p:subTnLst>
                                </p:cTn>
                              </p:par>
                              <p:par>
                                <p:cTn id="28" presetID="10" presetClass="entr" presetSubtype="0" fill="hold" nodeType="withEffect">
                                  <p:stCondLst>
                                    <p:cond delay="130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0"/>
                                        <p:tgtEl>
                                          <p:spTgt spid="33"/>
                                        </p:tgtEl>
                                      </p:cBhvr>
                                    </p:animEffect>
                                  </p:childTnLst>
                                  <p:subTnLst>
                                    <p:set>
                                      <p:cBhvr override="childStyle">
                                        <p:cTn dur="1" fill="hold" display="0" masterRel="sameClick" afterEffect="1">
                                          <p:stCondLst>
                                            <p:cond evt="end" delay="0">
                                              <p:tn val="28"/>
                                            </p:cond>
                                          </p:stCondLst>
                                        </p:cTn>
                                        <p:tgtEl>
                                          <p:spTgt spid="33"/>
                                        </p:tgtEl>
                                        <p:attrNameLst>
                                          <p:attrName>style.visibility</p:attrName>
                                        </p:attrNameLst>
                                      </p:cBhvr>
                                      <p:to>
                                        <p:strVal val="hidden"/>
                                      </p:to>
                                    </p:set>
                                  </p:subTnLst>
                                </p:cTn>
                              </p:par>
                              <p:par>
                                <p:cTn id="31" presetID="10" presetClass="entr" presetSubtype="0" fill="hold" nodeType="withEffect">
                                  <p:stCondLst>
                                    <p:cond delay="13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0"/>
                                        <p:tgtEl>
                                          <p:spTgt spid="27"/>
                                        </p:tgtEl>
                                      </p:cBhvr>
                                    </p:animEffect>
                                  </p:childTnLst>
                                  <p:subTnLst>
                                    <p:set>
                                      <p:cBhvr override="childStyle">
                                        <p:cTn dur="1" fill="hold" display="0" masterRel="sameClick" afterEffect="1">
                                          <p:stCondLst>
                                            <p:cond evt="end" delay="0">
                                              <p:tn val="31"/>
                                            </p:cond>
                                          </p:stCondLst>
                                        </p:cTn>
                                        <p:tgtEl>
                                          <p:spTgt spid="27"/>
                                        </p:tgtEl>
                                        <p:attrNameLst>
                                          <p:attrName>style.visibility</p:attrName>
                                        </p:attrNameLst>
                                      </p:cBhvr>
                                      <p:to>
                                        <p:strVal val="hidden"/>
                                      </p:to>
                                    </p:set>
                                  </p:subTnLst>
                                </p:cTn>
                              </p:par>
                              <p:par>
                                <p:cTn id="34" presetID="10" presetClass="entr" presetSubtype="0" fill="hold" nodeType="withEffect">
                                  <p:stCondLst>
                                    <p:cond delay="130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0"/>
                                        <p:tgtEl>
                                          <p:spTgt spid="29"/>
                                        </p:tgtEl>
                                      </p:cBhvr>
                                    </p:animEffect>
                                  </p:childTnLst>
                                  <p:subTnLst>
                                    <p:set>
                                      <p:cBhvr override="childStyle">
                                        <p:cTn dur="1" fill="hold" display="0" masterRel="sameClick" afterEffect="1">
                                          <p:stCondLst>
                                            <p:cond evt="end" delay="0">
                                              <p:tn val="34"/>
                                            </p:cond>
                                          </p:stCondLst>
                                        </p:cTn>
                                        <p:tgtEl>
                                          <p:spTgt spid="29"/>
                                        </p:tgtEl>
                                        <p:attrNameLst>
                                          <p:attrName>style.visibility</p:attrName>
                                        </p:attrNameLst>
                                      </p:cBhvr>
                                      <p:to>
                                        <p:strVal val="hidden"/>
                                      </p:to>
                                    </p:set>
                                  </p:subTnLst>
                                </p:cTn>
                              </p:par>
                              <p:par>
                                <p:cTn id="37" presetID="10" presetClass="entr" presetSubtype="0" fill="hold" nodeType="withEffect">
                                  <p:stCondLst>
                                    <p:cond delay="1300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0"/>
                                        <p:tgtEl>
                                          <p:spTgt spid="34"/>
                                        </p:tgtEl>
                                      </p:cBhvr>
                                    </p:animEffect>
                                  </p:childTnLst>
                                  <p:subTnLst>
                                    <p:set>
                                      <p:cBhvr override="childStyle">
                                        <p:cTn dur="1" fill="hold" display="0" masterRel="sameClick" afterEffect="1">
                                          <p:stCondLst>
                                            <p:cond evt="end" delay="0">
                                              <p:tn val="37"/>
                                            </p:cond>
                                          </p:stCondLst>
                                        </p:cTn>
                                        <p:tgtEl>
                                          <p:spTgt spid="34"/>
                                        </p:tgtEl>
                                        <p:attrNameLst>
                                          <p:attrName>style.visibility</p:attrName>
                                        </p:attrNameLst>
                                      </p:cBhvr>
                                      <p:to>
                                        <p:strVal val="hidden"/>
                                      </p:to>
                                    </p:set>
                                  </p:subTnLst>
                                </p:cTn>
                              </p:par>
                              <p:par>
                                <p:cTn id="40" presetID="10" presetClass="entr" presetSubtype="0" fill="hold" nodeType="withEffect">
                                  <p:stCondLst>
                                    <p:cond delay="130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0"/>
                                        <p:tgtEl>
                                          <p:spTgt spid="35"/>
                                        </p:tgtEl>
                                      </p:cBhvr>
                                    </p:animEffect>
                                  </p:childTnLst>
                                  <p:subTnLst>
                                    <p:set>
                                      <p:cBhvr override="childStyle">
                                        <p:cTn dur="1" fill="hold" display="0" masterRel="sameClick" afterEffect="1">
                                          <p:stCondLst>
                                            <p:cond evt="end" delay="0">
                                              <p:tn val="40"/>
                                            </p:cond>
                                          </p:stCondLst>
                                        </p:cTn>
                                        <p:tgtEl>
                                          <p:spTgt spid="35"/>
                                        </p:tgtEl>
                                        <p:attrNameLst>
                                          <p:attrName>style.visibility</p:attrName>
                                        </p:attrNameLst>
                                      </p:cBhvr>
                                      <p:to>
                                        <p:strVal val="hidden"/>
                                      </p:to>
                                    </p:set>
                                  </p:subTnLst>
                                </p:cTn>
                              </p:par>
                              <p:par>
                                <p:cTn id="43" presetID="10" presetClass="entr" presetSubtype="0" fill="hold" nodeType="withEffect">
                                  <p:stCondLst>
                                    <p:cond delay="1300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0"/>
                                        <p:tgtEl>
                                          <p:spTgt spid="36"/>
                                        </p:tgtEl>
                                      </p:cBhvr>
                                    </p:animEffect>
                                  </p:childTnLst>
                                  <p:subTnLst>
                                    <p:set>
                                      <p:cBhvr override="childStyle">
                                        <p:cTn dur="1" fill="hold" display="0" masterRel="sameClick" afterEffect="1">
                                          <p:stCondLst>
                                            <p:cond evt="end" delay="0">
                                              <p:tn val="43"/>
                                            </p:cond>
                                          </p:stCondLst>
                                        </p:cTn>
                                        <p:tgtEl>
                                          <p:spTgt spid="36"/>
                                        </p:tgtEl>
                                        <p:attrNameLst>
                                          <p:attrName>style.visibility</p:attrName>
                                        </p:attrNameLst>
                                      </p:cBhvr>
                                      <p:to>
                                        <p:strVal val="hidden"/>
                                      </p:to>
                                    </p:set>
                                  </p:subTnLst>
                                </p:cTn>
                              </p:par>
                              <p:par>
                                <p:cTn id="46" presetID="10" presetClass="entr" presetSubtype="0" fill="hold" nodeType="withEffect">
                                  <p:stCondLst>
                                    <p:cond delay="1300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0"/>
                                        <p:tgtEl>
                                          <p:spTgt spid="37"/>
                                        </p:tgtEl>
                                      </p:cBhvr>
                                    </p:animEffect>
                                  </p:childTnLst>
                                  <p:subTnLst>
                                    <p:set>
                                      <p:cBhvr override="childStyle">
                                        <p:cTn dur="1" fill="hold" display="0" masterRel="sameClick" afterEffect="1">
                                          <p:stCondLst>
                                            <p:cond evt="end" delay="0">
                                              <p:tn val="46"/>
                                            </p:cond>
                                          </p:stCondLst>
                                        </p:cTn>
                                        <p:tgtEl>
                                          <p:spTgt spid="37"/>
                                        </p:tgtEl>
                                        <p:attrNameLst>
                                          <p:attrName>style.visibility</p:attrName>
                                        </p:attrNameLst>
                                      </p:cBhvr>
                                      <p:to>
                                        <p:strVal val="hidden"/>
                                      </p:to>
                                    </p:set>
                                  </p:subTnLst>
                                </p:cTn>
                              </p:par>
                              <p:par>
                                <p:cTn id="49" presetID="10" presetClass="entr" presetSubtype="0" fill="hold" nodeType="withEffect">
                                  <p:stCondLst>
                                    <p:cond delay="1300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0"/>
                                        <p:tgtEl>
                                          <p:spTgt spid="38"/>
                                        </p:tgtEl>
                                      </p:cBhvr>
                                    </p:animEffect>
                                  </p:childTnLst>
                                  <p:subTnLst>
                                    <p:set>
                                      <p:cBhvr override="childStyle">
                                        <p:cTn dur="1" fill="hold" display="0" masterRel="sameClick" afterEffect="1">
                                          <p:stCondLst>
                                            <p:cond evt="end" delay="0">
                                              <p:tn val="49"/>
                                            </p:cond>
                                          </p:stCondLst>
                                        </p:cTn>
                                        <p:tgtEl>
                                          <p:spTgt spid="38"/>
                                        </p:tgtEl>
                                        <p:attrNameLst>
                                          <p:attrName>style.visibility</p:attrName>
                                        </p:attrNameLst>
                                      </p:cBhvr>
                                      <p:to>
                                        <p:strVal val="hidden"/>
                                      </p:to>
                                    </p:set>
                                  </p:subTnLst>
                                </p:cTn>
                              </p:par>
                              <p:par>
                                <p:cTn id="52" presetID="10" presetClass="entr" presetSubtype="0" fill="hold" nodeType="withEffect">
                                  <p:stCondLst>
                                    <p:cond delay="1300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0"/>
                                        <p:tgtEl>
                                          <p:spTgt spid="39"/>
                                        </p:tgtEl>
                                      </p:cBhvr>
                                    </p:animEffect>
                                  </p:childTnLst>
                                  <p:subTnLst>
                                    <p:set>
                                      <p:cBhvr override="childStyle">
                                        <p:cTn dur="1" fill="hold" display="0" masterRel="sameClick" afterEffect="1">
                                          <p:stCondLst>
                                            <p:cond evt="end" delay="0">
                                              <p:tn val="52"/>
                                            </p:cond>
                                          </p:stCondLst>
                                        </p:cTn>
                                        <p:tgtEl>
                                          <p:spTgt spid="3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20D159F-8CD5-B500-75EA-F9EF53E12646}"/>
              </a:ext>
            </a:extLst>
          </p:cNvPr>
          <p:cNvSpPr txBox="1"/>
          <p:nvPr/>
        </p:nvSpPr>
        <p:spPr>
          <a:xfrm>
            <a:off x="538740" y="5483535"/>
            <a:ext cx="8455135" cy="1015663"/>
          </a:xfrm>
          <a:prstGeom prst="rect">
            <a:avLst/>
          </a:prstGeom>
          <a:noFill/>
        </p:spPr>
        <p:txBody>
          <a:bodyPr wrap="square">
            <a:spAutoFit/>
          </a:bodyPr>
          <a:lstStyle/>
          <a:p>
            <a:r>
              <a:rPr lang="en-GB" sz="1200" dirty="0">
                <a:effectLst/>
                <a:latin typeface="Calibri" panose="020F0502020204030204" pitchFamily="34" charset="0"/>
                <a:ea typeface="Calibri" panose="020F0502020204030204" pitchFamily="34" charset="0"/>
              </a:rPr>
              <a:t>The study is commissioned and funded by the Department of Health and Social Care (DHSC) through the National Institute for Health and Care Research (NIHR). This research was supported by the Vaccine Task Force (VTF) and NIHR Policy Research Programme (PR-R17-0916-22001, NIHR203243). This trial was designed and delivered in collaboration with the Bristol Trials Centre, a UKCRC registered clinical trials unit (CTU) which is in receipt of NIHR CTU support funding, and the NIHR-funded National Immunisation Schedule Evaluation Consortium. The views expressed are those of the author(s) and not necessarily those of the NIHR, VTF or DHSC.</a:t>
            </a:r>
            <a:endParaRPr lang="en-GB" sz="1200" dirty="0"/>
          </a:p>
        </p:txBody>
      </p:sp>
      <p:sp>
        <p:nvSpPr>
          <p:cNvPr id="37" name="Rectangle 3">
            <a:extLst>
              <a:ext uri="{FF2B5EF4-FFF2-40B4-BE49-F238E27FC236}">
                <a16:creationId xmlns:a16="http://schemas.microsoft.com/office/drawing/2014/main" id="{8C7EDC2C-F53B-31FC-CBDA-66E700895339}"/>
              </a:ext>
            </a:extLst>
          </p:cNvPr>
          <p:cNvSpPr/>
          <p:nvPr/>
        </p:nvSpPr>
        <p:spPr>
          <a:xfrm rot="312773">
            <a:off x="-52781" y="-516298"/>
            <a:ext cx="12306639" cy="2701344"/>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306688"/>
              <a:gd name="connsiteY0" fmla="*/ 709334 h 2351126"/>
              <a:gd name="connsiteX1" fmla="*/ 12306688 w 12306688"/>
              <a:gd name="connsiteY1" fmla="*/ 0 h 2351126"/>
              <a:gd name="connsiteX2" fmla="*/ 12306688 w 12306688"/>
              <a:gd name="connsiteY2" fmla="*/ 1685641 h 2351126"/>
              <a:gd name="connsiteX3" fmla="*/ 114688 w 12306688"/>
              <a:gd name="connsiteY3" fmla="*/ 2067779 h 2351126"/>
              <a:gd name="connsiteX4" fmla="*/ 0 w 12306688"/>
              <a:gd name="connsiteY4" fmla="*/ 709334 h 2351126"/>
              <a:gd name="connsiteX0" fmla="*/ 0 w 12306688"/>
              <a:gd name="connsiteY0" fmla="*/ 1105913 h 2747705"/>
              <a:gd name="connsiteX1" fmla="*/ 12147166 w 12306688"/>
              <a:gd name="connsiteY1" fmla="*/ 0 h 2747705"/>
              <a:gd name="connsiteX2" fmla="*/ 12306688 w 12306688"/>
              <a:gd name="connsiteY2" fmla="*/ 2082220 h 2747705"/>
              <a:gd name="connsiteX3" fmla="*/ 114688 w 12306688"/>
              <a:gd name="connsiteY3" fmla="*/ 2464358 h 2747705"/>
              <a:gd name="connsiteX4" fmla="*/ 0 w 12306688"/>
              <a:gd name="connsiteY4" fmla="*/ 1105913 h 2747705"/>
              <a:gd name="connsiteX0" fmla="*/ 0 w 12306688"/>
              <a:gd name="connsiteY0" fmla="*/ 1105913 h 2763309"/>
              <a:gd name="connsiteX1" fmla="*/ 12147166 w 12306688"/>
              <a:gd name="connsiteY1" fmla="*/ 0 h 2763309"/>
              <a:gd name="connsiteX2" fmla="*/ 12306688 w 12306688"/>
              <a:gd name="connsiteY2" fmla="*/ 2082220 h 2763309"/>
              <a:gd name="connsiteX3" fmla="*/ 151791 w 12306688"/>
              <a:gd name="connsiteY3" fmla="*/ 2570608 h 2763309"/>
              <a:gd name="connsiteX4" fmla="*/ 0 w 12306688"/>
              <a:gd name="connsiteY4" fmla="*/ 1105913 h 2763309"/>
              <a:gd name="connsiteX0" fmla="*/ 0 w 12306639"/>
              <a:gd name="connsiteY0" fmla="*/ 1105913 h 2636097"/>
              <a:gd name="connsiteX1" fmla="*/ 12147166 w 12306639"/>
              <a:gd name="connsiteY1" fmla="*/ 0 h 2636097"/>
              <a:gd name="connsiteX2" fmla="*/ 12306639 w 12306639"/>
              <a:gd name="connsiteY2" fmla="*/ 1931476 h 2636097"/>
              <a:gd name="connsiteX3" fmla="*/ 151791 w 12306639"/>
              <a:gd name="connsiteY3" fmla="*/ 2570608 h 2636097"/>
              <a:gd name="connsiteX4" fmla="*/ 0 w 12306639"/>
              <a:gd name="connsiteY4" fmla="*/ 1105913 h 2636097"/>
              <a:gd name="connsiteX0" fmla="*/ 0 w 12306639"/>
              <a:gd name="connsiteY0" fmla="*/ 1105913 h 2701344"/>
              <a:gd name="connsiteX1" fmla="*/ 12147166 w 12306639"/>
              <a:gd name="connsiteY1" fmla="*/ 0 h 2701344"/>
              <a:gd name="connsiteX2" fmla="*/ 12306639 w 12306639"/>
              <a:gd name="connsiteY2" fmla="*/ 1931476 h 2701344"/>
              <a:gd name="connsiteX3" fmla="*/ 151791 w 12306639"/>
              <a:gd name="connsiteY3" fmla="*/ 2570608 h 2701344"/>
              <a:gd name="connsiteX4" fmla="*/ 0 w 12306639"/>
              <a:gd name="connsiteY4" fmla="*/ 1105913 h 270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6639" h="2701344">
                <a:moveTo>
                  <a:pt x="0" y="1105913"/>
                </a:moveTo>
                <a:lnTo>
                  <a:pt x="12147166" y="0"/>
                </a:lnTo>
                <a:lnTo>
                  <a:pt x="12306639" y="1931476"/>
                </a:lnTo>
                <a:cubicBezTo>
                  <a:pt x="8570347" y="4159161"/>
                  <a:pt x="3410572" y="646274"/>
                  <a:pt x="151791" y="2570608"/>
                </a:cubicBezTo>
                <a:lnTo>
                  <a:pt x="0" y="1105913"/>
                </a:lnTo>
                <a:close/>
              </a:path>
            </a:pathLst>
          </a:cu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
            <a:extLst>
              <a:ext uri="{FF2B5EF4-FFF2-40B4-BE49-F238E27FC236}">
                <a16:creationId xmlns:a16="http://schemas.microsoft.com/office/drawing/2014/main" id="{3EFD9B5B-A79B-18FD-E837-7442425F2FD5}"/>
              </a:ext>
            </a:extLst>
          </p:cNvPr>
          <p:cNvSpPr/>
          <p:nvPr/>
        </p:nvSpPr>
        <p:spPr>
          <a:xfrm rot="177734">
            <a:off x="-34390" y="-353280"/>
            <a:ext cx="12260780" cy="249618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 name="connsiteX0" fmla="*/ 0 w 12192000"/>
              <a:gd name="connsiteY0" fmla="*/ 13649 h 2386116"/>
              <a:gd name="connsiteX1" fmla="*/ 12192000 w 12192000"/>
              <a:gd name="connsiteY1" fmla="*/ 0 h 2386116"/>
              <a:gd name="connsiteX2" fmla="*/ 12192000 w 12192000"/>
              <a:gd name="connsiteY2" fmla="*/ 1685641 h 2386116"/>
              <a:gd name="connsiteX3" fmla="*/ 894409 w 12192000"/>
              <a:gd name="connsiteY3" fmla="*/ 2299004 h 2386116"/>
              <a:gd name="connsiteX4" fmla="*/ 0 w 12192000"/>
              <a:gd name="connsiteY4" fmla="*/ 13649 h 2386116"/>
              <a:gd name="connsiteX0" fmla="*/ 0 w 11343574"/>
              <a:gd name="connsiteY0" fmla="*/ 594267 h 2386116"/>
              <a:gd name="connsiteX1" fmla="*/ 11343574 w 11343574"/>
              <a:gd name="connsiteY1" fmla="*/ 0 h 2386116"/>
              <a:gd name="connsiteX2" fmla="*/ 11343574 w 11343574"/>
              <a:gd name="connsiteY2" fmla="*/ 1685641 h 2386116"/>
              <a:gd name="connsiteX3" fmla="*/ 45983 w 11343574"/>
              <a:gd name="connsiteY3" fmla="*/ 2299004 h 2386116"/>
              <a:gd name="connsiteX4" fmla="*/ 0 w 11343574"/>
              <a:gd name="connsiteY4" fmla="*/ 594267 h 2386116"/>
              <a:gd name="connsiteX0" fmla="*/ 0 w 11343574"/>
              <a:gd name="connsiteY0" fmla="*/ 594267 h 2388029"/>
              <a:gd name="connsiteX1" fmla="*/ 11343574 w 11343574"/>
              <a:gd name="connsiteY1" fmla="*/ 0 h 2388029"/>
              <a:gd name="connsiteX2" fmla="*/ 11343574 w 11343574"/>
              <a:gd name="connsiteY2" fmla="*/ 1685641 h 2388029"/>
              <a:gd name="connsiteX3" fmla="*/ 71799 w 11343574"/>
              <a:gd name="connsiteY3" fmla="*/ 2310933 h 2388029"/>
              <a:gd name="connsiteX4" fmla="*/ 0 w 11343574"/>
              <a:gd name="connsiteY4" fmla="*/ 594267 h 2388029"/>
              <a:gd name="connsiteX0" fmla="*/ 0 w 11356155"/>
              <a:gd name="connsiteY0" fmla="*/ 594956 h 2388029"/>
              <a:gd name="connsiteX1" fmla="*/ 11356155 w 11356155"/>
              <a:gd name="connsiteY1" fmla="*/ 0 h 2388029"/>
              <a:gd name="connsiteX2" fmla="*/ 11356155 w 11356155"/>
              <a:gd name="connsiteY2" fmla="*/ 1685641 h 2388029"/>
              <a:gd name="connsiteX3" fmla="*/ 84380 w 11356155"/>
              <a:gd name="connsiteY3" fmla="*/ 2310933 h 2388029"/>
              <a:gd name="connsiteX4" fmla="*/ 0 w 11356155"/>
              <a:gd name="connsiteY4" fmla="*/ 594956 h 2388029"/>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56155"/>
              <a:gd name="connsiteY0" fmla="*/ 654600 h 2447673"/>
              <a:gd name="connsiteX1" fmla="*/ 11227080 w 11356155"/>
              <a:gd name="connsiteY1" fmla="*/ 0 h 2447673"/>
              <a:gd name="connsiteX2" fmla="*/ 11356155 w 11356155"/>
              <a:gd name="connsiteY2" fmla="*/ 1745285 h 2447673"/>
              <a:gd name="connsiteX3" fmla="*/ 84380 w 11356155"/>
              <a:gd name="connsiteY3" fmla="*/ 2370577 h 2447673"/>
              <a:gd name="connsiteX4" fmla="*/ 0 w 11356155"/>
              <a:gd name="connsiteY4" fmla="*/ 654600 h 2447673"/>
              <a:gd name="connsiteX0" fmla="*/ 0 w 11330991"/>
              <a:gd name="connsiteY0" fmla="*/ 654600 h 2448829"/>
              <a:gd name="connsiteX1" fmla="*/ 11227080 w 11330991"/>
              <a:gd name="connsiteY1" fmla="*/ 0 h 2448829"/>
              <a:gd name="connsiteX2" fmla="*/ 11330991 w 11330991"/>
              <a:gd name="connsiteY2" fmla="*/ 1746662 h 2448829"/>
              <a:gd name="connsiteX3" fmla="*/ 84380 w 11330991"/>
              <a:gd name="connsiteY3" fmla="*/ 2370577 h 2448829"/>
              <a:gd name="connsiteX4" fmla="*/ 0 w 11330991"/>
              <a:gd name="connsiteY4" fmla="*/ 654600 h 2448829"/>
              <a:gd name="connsiteX0" fmla="*/ 0 w 11330991"/>
              <a:gd name="connsiteY0" fmla="*/ 640606 h 2434835"/>
              <a:gd name="connsiteX1" fmla="*/ 11215149 w 11330991"/>
              <a:gd name="connsiteY1" fmla="*/ 0 h 2434835"/>
              <a:gd name="connsiteX2" fmla="*/ 11330991 w 11330991"/>
              <a:gd name="connsiteY2" fmla="*/ 1732668 h 2434835"/>
              <a:gd name="connsiteX3" fmla="*/ 84380 w 11330991"/>
              <a:gd name="connsiteY3" fmla="*/ 2356583 h 2434835"/>
              <a:gd name="connsiteX4" fmla="*/ 0 w 11330991"/>
              <a:gd name="connsiteY4" fmla="*/ 640606 h 2434835"/>
              <a:gd name="connsiteX0" fmla="*/ 0 w 11318409"/>
              <a:gd name="connsiteY0" fmla="*/ 639917 h 2434835"/>
              <a:gd name="connsiteX1" fmla="*/ 11202567 w 11318409"/>
              <a:gd name="connsiteY1" fmla="*/ 0 h 2434835"/>
              <a:gd name="connsiteX2" fmla="*/ 11318409 w 11318409"/>
              <a:gd name="connsiteY2" fmla="*/ 1732668 h 2434835"/>
              <a:gd name="connsiteX3" fmla="*/ 71798 w 11318409"/>
              <a:gd name="connsiteY3" fmla="*/ 2356583 h 2434835"/>
              <a:gd name="connsiteX4" fmla="*/ 0 w 11318409"/>
              <a:gd name="connsiteY4" fmla="*/ 639917 h 2434835"/>
              <a:gd name="connsiteX0" fmla="*/ 0 w 11318409"/>
              <a:gd name="connsiteY0" fmla="*/ 600687 h 2395605"/>
              <a:gd name="connsiteX1" fmla="*/ 11217103 w 11318409"/>
              <a:gd name="connsiteY1" fmla="*/ 0 h 2395605"/>
              <a:gd name="connsiteX2" fmla="*/ 11318409 w 11318409"/>
              <a:gd name="connsiteY2" fmla="*/ 1693438 h 2395605"/>
              <a:gd name="connsiteX3" fmla="*/ 71798 w 11318409"/>
              <a:gd name="connsiteY3" fmla="*/ 2317353 h 2395605"/>
              <a:gd name="connsiteX4" fmla="*/ 0 w 11318409"/>
              <a:gd name="connsiteY4" fmla="*/ 600687 h 2395605"/>
              <a:gd name="connsiteX0" fmla="*/ 0 w 11318409"/>
              <a:gd name="connsiteY0" fmla="*/ 641980 h 2436898"/>
              <a:gd name="connsiteX1" fmla="*/ 11240314 w 11318409"/>
              <a:gd name="connsiteY1" fmla="*/ 0 h 2436898"/>
              <a:gd name="connsiteX2" fmla="*/ 11318409 w 11318409"/>
              <a:gd name="connsiteY2" fmla="*/ 1734731 h 2436898"/>
              <a:gd name="connsiteX3" fmla="*/ 71798 w 11318409"/>
              <a:gd name="connsiteY3" fmla="*/ 2358646 h 2436898"/>
              <a:gd name="connsiteX4" fmla="*/ 0 w 11318409"/>
              <a:gd name="connsiteY4" fmla="*/ 641980 h 243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8409" h="2436898">
                <a:moveTo>
                  <a:pt x="0" y="641980"/>
                </a:moveTo>
                <a:lnTo>
                  <a:pt x="11240314" y="0"/>
                </a:lnTo>
                <a:lnTo>
                  <a:pt x="11318409" y="1734731"/>
                </a:lnTo>
                <a:cubicBezTo>
                  <a:pt x="7609251" y="3809191"/>
                  <a:pt x="3330579" y="434312"/>
                  <a:pt x="71798" y="2358646"/>
                </a:cubicBezTo>
                <a:lnTo>
                  <a:pt x="0" y="6419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
            <a:extLst>
              <a:ext uri="{FF2B5EF4-FFF2-40B4-BE49-F238E27FC236}">
                <a16:creationId xmlns:a16="http://schemas.microsoft.com/office/drawing/2014/main" id="{5518A039-B858-6B80-486C-6537C21DDB04}"/>
              </a:ext>
            </a:extLst>
          </p:cNvPr>
          <p:cNvSpPr/>
          <p:nvPr/>
        </p:nvSpPr>
        <p:spPr>
          <a:xfrm>
            <a:off x="0" y="-23639"/>
            <a:ext cx="12192000" cy="2133136"/>
          </a:xfrm>
          <a:custGeom>
            <a:avLst/>
            <a:gdLst>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1685641"/>
              <a:gd name="connsiteX1" fmla="*/ 12192000 w 12192000"/>
              <a:gd name="connsiteY1" fmla="*/ 0 h 1685641"/>
              <a:gd name="connsiteX2" fmla="*/ 12192000 w 12192000"/>
              <a:gd name="connsiteY2" fmla="*/ 1685641 h 1685641"/>
              <a:gd name="connsiteX3" fmla="*/ 0 w 12192000"/>
              <a:gd name="connsiteY3" fmla="*/ 1685641 h 1685641"/>
              <a:gd name="connsiteX4" fmla="*/ 0 w 12192000"/>
              <a:gd name="connsiteY4" fmla="*/ 0 h 1685641"/>
              <a:gd name="connsiteX0" fmla="*/ 0 w 12192000"/>
              <a:gd name="connsiteY0" fmla="*/ 0 h 2092600"/>
              <a:gd name="connsiteX1" fmla="*/ 12192000 w 12192000"/>
              <a:gd name="connsiteY1" fmla="*/ 0 h 2092600"/>
              <a:gd name="connsiteX2" fmla="*/ 12192000 w 12192000"/>
              <a:gd name="connsiteY2" fmla="*/ 1685641 h 2092600"/>
              <a:gd name="connsiteX3" fmla="*/ 0 w 12192000"/>
              <a:gd name="connsiteY3" fmla="*/ 1685641 h 2092600"/>
              <a:gd name="connsiteX4" fmla="*/ 0 w 12192000"/>
              <a:gd name="connsiteY4" fmla="*/ 0 h 2092600"/>
              <a:gd name="connsiteX0" fmla="*/ 0 w 12192000"/>
              <a:gd name="connsiteY0" fmla="*/ 0 h 1964334"/>
              <a:gd name="connsiteX1" fmla="*/ 12192000 w 12192000"/>
              <a:gd name="connsiteY1" fmla="*/ 0 h 1964334"/>
              <a:gd name="connsiteX2" fmla="*/ 12192000 w 12192000"/>
              <a:gd name="connsiteY2" fmla="*/ 1685641 h 1964334"/>
              <a:gd name="connsiteX3" fmla="*/ 0 w 12192000"/>
              <a:gd name="connsiteY3" fmla="*/ 1685641 h 1964334"/>
              <a:gd name="connsiteX4" fmla="*/ 0 w 12192000"/>
              <a:gd name="connsiteY4" fmla="*/ 0 h 1964334"/>
              <a:gd name="connsiteX0" fmla="*/ 0 w 12192000"/>
              <a:gd name="connsiteY0" fmla="*/ 0 h 2171815"/>
              <a:gd name="connsiteX1" fmla="*/ 12192000 w 12192000"/>
              <a:gd name="connsiteY1" fmla="*/ 0 h 2171815"/>
              <a:gd name="connsiteX2" fmla="*/ 12192000 w 12192000"/>
              <a:gd name="connsiteY2" fmla="*/ 1685641 h 2171815"/>
              <a:gd name="connsiteX3" fmla="*/ 0 w 12192000"/>
              <a:gd name="connsiteY3" fmla="*/ 1685641 h 2171815"/>
              <a:gd name="connsiteX4" fmla="*/ 0 w 12192000"/>
              <a:gd name="connsiteY4" fmla="*/ 0 h 2171815"/>
              <a:gd name="connsiteX0" fmla="*/ 0 w 12192000"/>
              <a:gd name="connsiteY0" fmla="*/ 0 h 1834571"/>
              <a:gd name="connsiteX1" fmla="*/ 12192000 w 12192000"/>
              <a:gd name="connsiteY1" fmla="*/ 0 h 1834571"/>
              <a:gd name="connsiteX2" fmla="*/ 12192000 w 12192000"/>
              <a:gd name="connsiteY2" fmla="*/ 1303503 h 1834571"/>
              <a:gd name="connsiteX3" fmla="*/ 0 w 12192000"/>
              <a:gd name="connsiteY3" fmla="*/ 1685641 h 1834571"/>
              <a:gd name="connsiteX4" fmla="*/ 0 w 12192000"/>
              <a:gd name="connsiteY4" fmla="*/ 0 h 1834571"/>
              <a:gd name="connsiteX0" fmla="*/ 0 w 12192000"/>
              <a:gd name="connsiteY0" fmla="*/ 0 h 1968988"/>
              <a:gd name="connsiteX1" fmla="*/ 12192000 w 12192000"/>
              <a:gd name="connsiteY1" fmla="*/ 0 h 1968988"/>
              <a:gd name="connsiteX2" fmla="*/ 12192000 w 12192000"/>
              <a:gd name="connsiteY2" fmla="*/ 1303503 h 1968988"/>
              <a:gd name="connsiteX3" fmla="*/ 0 w 12192000"/>
              <a:gd name="connsiteY3" fmla="*/ 1685641 h 1968988"/>
              <a:gd name="connsiteX4" fmla="*/ 0 w 12192000"/>
              <a:gd name="connsiteY4" fmla="*/ 0 h 1968988"/>
              <a:gd name="connsiteX0" fmla="*/ 0 w 12192000"/>
              <a:gd name="connsiteY0" fmla="*/ 0 h 2337477"/>
              <a:gd name="connsiteX1" fmla="*/ 12192000 w 12192000"/>
              <a:gd name="connsiteY1" fmla="*/ 368489 h 2337477"/>
              <a:gd name="connsiteX2" fmla="*/ 12192000 w 12192000"/>
              <a:gd name="connsiteY2" fmla="*/ 1671992 h 2337477"/>
              <a:gd name="connsiteX3" fmla="*/ 0 w 12192000"/>
              <a:gd name="connsiteY3" fmla="*/ 2054130 h 2337477"/>
              <a:gd name="connsiteX4" fmla="*/ 0 w 12192000"/>
              <a:gd name="connsiteY4" fmla="*/ 0 h 2337477"/>
              <a:gd name="connsiteX0" fmla="*/ 0 w 12192000"/>
              <a:gd name="connsiteY0" fmla="*/ 13649 h 2351126"/>
              <a:gd name="connsiteX1" fmla="*/ 12192000 w 12192000"/>
              <a:gd name="connsiteY1" fmla="*/ 0 h 2351126"/>
              <a:gd name="connsiteX2" fmla="*/ 12192000 w 12192000"/>
              <a:gd name="connsiteY2" fmla="*/ 1685641 h 2351126"/>
              <a:gd name="connsiteX3" fmla="*/ 0 w 12192000"/>
              <a:gd name="connsiteY3" fmla="*/ 2067779 h 2351126"/>
              <a:gd name="connsiteX4" fmla="*/ 0 w 12192000"/>
              <a:gd name="connsiteY4" fmla="*/ 13649 h 23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351126">
                <a:moveTo>
                  <a:pt x="0" y="13649"/>
                </a:moveTo>
                <a:lnTo>
                  <a:pt x="12192000" y="0"/>
                </a:lnTo>
                <a:lnTo>
                  <a:pt x="12192000" y="1685641"/>
                </a:lnTo>
                <a:cubicBezTo>
                  <a:pt x="8482842" y="3760101"/>
                  <a:pt x="3258781" y="143445"/>
                  <a:pt x="0" y="2067779"/>
                </a:cubicBezTo>
                <a:lnTo>
                  <a:pt x="0" y="136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itle 1">
            <a:extLst>
              <a:ext uri="{FF2B5EF4-FFF2-40B4-BE49-F238E27FC236}">
                <a16:creationId xmlns:a16="http://schemas.microsoft.com/office/drawing/2014/main" id="{B2D32403-7564-483D-B3F9-2278537C378E}"/>
              </a:ext>
            </a:extLst>
          </p:cNvPr>
          <p:cNvSpPr txBox="1">
            <a:spLocks/>
          </p:cNvSpPr>
          <p:nvPr/>
        </p:nvSpPr>
        <p:spPr>
          <a:xfrm>
            <a:off x="8888478" y="2032497"/>
            <a:ext cx="3274704" cy="3746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i="1" dirty="0">
                <a:solidFill>
                  <a:srgbClr val="003399"/>
                </a:solidFill>
                <a:latin typeface="+mn-lt"/>
              </a:rPr>
              <a:t>Singer-songwriter, </a:t>
            </a:r>
          </a:p>
          <a:p>
            <a:pPr algn="ctr">
              <a:spcAft>
                <a:spcPts val="600"/>
              </a:spcAft>
            </a:pPr>
            <a:r>
              <a:rPr lang="en-US" sz="2000" i="1" dirty="0">
                <a:solidFill>
                  <a:srgbClr val="003399"/>
                </a:solidFill>
                <a:latin typeface="+mn-lt"/>
              </a:rPr>
              <a:t>guitarist and producer: </a:t>
            </a:r>
          </a:p>
          <a:p>
            <a:pPr algn="ctr">
              <a:spcAft>
                <a:spcPts val="1200"/>
              </a:spcAft>
            </a:pPr>
            <a:r>
              <a:rPr lang="en-US" sz="2000" b="1" dirty="0">
                <a:solidFill>
                  <a:srgbClr val="003399"/>
                </a:solidFill>
                <a:latin typeface="+mn-lt"/>
              </a:rPr>
              <a:t>David Hutton</a:t>
            </a:r>
          </a:p>
          <a:p>
            <a:pPr algn="ctr">
              <a:spcAft>
                <a:spcPts val="1200"/>
              </a:spcAft>
            </a:pPr>
            <a:endParaRPr lang="en-US" sz="200" dirty="0">
              <a:solidFill>
                <a:srgbClr val="003399"/>
              </a:solidFill>
              <a:latin typeface="+mn-lt"/>
            </a:endParaRPr>
          </a:p>
          <a:p>
            <a:pPr algn="ctr">
              <a:spcAft>
                <a:spcPts val="600"/>
              </a:spcAft>
            </a:pPr>
            <a:r>
              <a:rPr lang="en-US" sz="2000" i="1" dirty="0">
                <a:solidFill>
                  <a:srgbClr val="003399"/>
                </a:solidFill>
                <a:latin typeface="+mn-lt"/>
              </a:rPr>
              <a:t>Backing singers: </a:t>
            </a:r>
          </a:p>
          <a:p>
            <a:pPr algn="ctr">
              <a:spcAft>
                <a:spcPts val="600"/>
              </a:spcAft>
            </a:pPr>
            <a:r>
              <a:rPr lang="en-US" sz="2000" b="1" dirty="0">
                <a:solidFill>
                  <a:srgbClr val="003399"/>
                </a:solidFill>
                <a:latin typeface="+mn-lt"/>
              </a:rPr>
              <a:t>Rachel Todd &amp; Sarah Baos</a:t>
            </a:r>
          </a:p>
          <a:p>
            <a:pPr algn="ctr">
              <a:spcAft>
                <a:spcPts val="600"/>
              </a:spcAft>
            </a:pPr>
            <a:endParaRPr lang="en-US" sz="200" i="1" dirty="0">
              <a:solidFill>
                <a:srgbClr val="003399"/>
              </a:solidFill>
              <a:latin typeface="+mn-lt"/>
            </a:endParaRPr>
          </a:p>
          <a:p>
            <a:pPr algn="ctr">
              <a:spcAft>
                <a:spcPts val="600"/>
              </a:spcAft>
            </a:pPr>
            <a:r>
              <a:rPr lang="en-US" sz="2000" i="1" dirty="0">
                <a:solidFill>
                  <a:srgbClr val="003399"/>
                </a:solidFill>
                <a:latin typeface="+mn-lt"/>
              </a:rPr>
              <a:t>Animation: </a:t>
            </a:r>
          </a:p>
          <a:p>
            <a:pPr algn="ctr">
              <a:spcAft>
                <a:spcPts val="600"/>
              </a:spcAft>
            </a:pPr>
            <a:r>
              <a:rPr lang="en-US" sz="2000" b="1" dirty="0">
                <a:solidFill>
                  <a:srgbClr val="003399"/>
                </a:solidFill>
                <a:latin typeface="+mn-lt"/>
              </a:rPr>
              <a:t>Sarah Baos</a:t>
            </a:r>
            <a:endParaRPr lang="en-GB" sz="2000" b="1" dirty="0">
              <a:solidFill>
                <a:srgbClr val="003399"/>
              </a:solidFill>
              <a:latin typeface="+mn-lt"/>
            </a:endParaRPr>
          </a:p>
        </p:txBody>
      </p:sp>
      <p:pic>
        <p:nvPicPr>
          <p:cNvPr id="41" name="Picture 2" descr="National Institute for Health and Care Research | DART partner">
            <a:extLst>
              <a:ext uri="{FF2B5EF4-FFF2-40B4-BE49-F238E27FC236}">
                <a16:creationId xmlns:a16="http://schemas.microsoft.com/office/drawing/2014/main" id="{9B7297F2-FCCF-DF72-2896-F96A903B8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38" t="40051" r="16491" b="40070"/>
          <a:stretch/>
        </p:blipFill>
        <p:spPr bwMode="auto">
          <a:xfrm>
            <a:off x="8968633" y="5948190"/>
            <a:ext cx="3042785" cy="458748"/>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EC74BF76-4E09-CC8C-1089-AE9F2933996C}"/>
              </a:ext>
            </a:extLst>
          </p:cNvPr>
          <p:cNvSpPr txBox="1">
            <a:spLocks/>
          </p:cNvSpPr>
          <p:nvPr/>
        </p:nvSpPr>
        <p:spPr>
          <a:xfrm>
            <a:off x="2517900" y="400783"/>
            <a:ext cx="6880619" cy="719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3600" dirty="0">
                <a:solidFill>
                  <a:schemeClr val="bg1"/>
                </a:solidFill>
                <a:latin typeface="+mn-lt"/>
              </a:rPr>
              <a:t>A BTC in-house production</a:t>
            </a:r>
          </a:p>
        </p:txBody>
      </p:sp>
      <p:pic>
        <p:nvPicPr>
          <p:cNvPr id="43" name="Picture 2" descr="Impersonation of MHRA staff - GOV.UK">
            <a:extLst>
              <a:ext uri="{FF2B5EF4-FFF2-40B4-BE49-F238E27FC236}">
                <a16:creationId xmlns:a16="http://schemas.microsoft.com/office/drawing/2014/main" id="{7CECA427-C8EA-A29E-F876-89D37873AC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75" b="26358"/>
          <a:stretch/>
        </p:blipFill>
        <p:spPr bwMode="auto">
          <a:xfrm>
            <a:off x="5643998" y="3630846"/>
            <a:ext cx="1556756" cy="4967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RA Logo">
            <a:extLst>
              <a:ext uri="{FF2B5EF4-FFF2-40B4-BE49-F238E27FC236}">
                <a16:creationId xmlns:a16="http://schemas.microsoft.com/office/drawing/2014/main" id="{1CADF93D-D264-5ED3-FB3B-4ADC1EDE5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223" y="2958465"/>
            <a:ext cx="1321311" cy="6425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PHE School Zone">
            <a:extLst>
              <a:ext uri="{FF2B5EF4-FFF2-40B4-BE49-F238E27FC236}">
                <a16:creationId xmlns:a16="http://schemas.microsoft.com/office/drawing/2014/main" id="{B35DD2A4-0A05-C259-5584-C15C28A8D8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59" t="28753" r="32882" b="30359"/>
          <a:stretch/>
        </p:blipFill>
        <p:spPr bwMode="auto">
          <a:xfrm>
            <a:off x="1921802" y="4550939"/>
            <a:ext cx="958235" cy="68783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86D99D9-D30C-4CF3-92CC-2F7AF22854BC}"/>
              </a:ext>
            </a:extLst>
          </p:cNvPr>
          <p:cNvPicPr>
            <a:picLocks noChangeAspect="1"/>
          </p:cNvPicPr>
          <p:nvPr/>
        </p:nvPicPr>
        <p:blipFill>
          <a:blip r:embed="rId6"/>
          <a:stretch>
            <a:fillRect/>
          </a:stretch>
        </p:blipFill>
        <p:spPr>
          <a:xfrm>
            <a:off x="689671" y="3263613"/>
            <a:ext cx="934873" cy="891187"/>
          </a:xfrm>
          <a:prstGeom prst="rect">
            <a:avLst/>
          </a:prstGeom>
        </p:spPr>
      </p:pic>
      <p:pic>
        <p:nvPicPr>
          <p:cNvPr id="47" name="Picture 8" descr="University Hospitals Bristol and Weston NHS Foundation Trust (UHBW NHS)">
            <a:extLst>
              <a:ext uri="{FF2B5EF4-FFF2-40B4-BE49-F238E27FC236}">
                <a16:creationId xmlns:a16="http://schemas.microsoft.com/office/drawing/2014/main" id="{0D273EB3-B84E-EA4F-CE18-7194DB2B0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7085" y="1798983"/>
            <a:ext cx="2005771" cy="94490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Seqirus | A World Leader in Influenza Vaccines">
            <a:extLst>
              <a:ext uri="{FF2B5EF4-FFF2-40B4-BE49-F238E27FC236}">
                <a16:creationId xmlns:a16="http://schemas.microsoft.com/office/drawing/2014/main" id="{706E8D79-1A0E-3258-5B3F-9AD5B2E723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9733" y="4743304"/>
            <a:ext cx="934873" cy="47789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1597B8E8-8D4D-42B2-6017-0575135900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2913" y="4565814"/>
            <a:ext cx="670664" cy="58242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University of Bristol - The Science Council ~ : The Science Council ~">
            <a:extLst>
              <a:ext uri="{FF2B5EF4-FFF2-40B4-BE49-F238E27FC236}">
                <a16:creationId xmlns:a16="http://schemas.microsoft.com/office/drawing/2014/main" id="{DDA52E09-EA37-636C-F4FB-E69EAE07FA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1802" y="3354906"/>
            <a:ext cx="1832830" cy="7802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rn logo | Logo design contest | 99designs">
            <a:extLst>
              <a:ext uri="{FF2B5EF4-FFF2-40B4-BE49-F238E27FC236}">
                <a16:creationId xmlns:a16="http://schemas.microsoft.com/office/drawing/2014/main" id="{77944AB3-9B90-5D9A-0B12-D2565BF0B5F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280" t="73474" r="16078" b="11429"/>
          <a:stretch/>
        </p:blipFill>
        <p:spPr bwMode="auto">
          <a:xfrm>
            <a:off x="7062998" y="4755401"/>
            <a:ext cx="2109240" cy="5083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con&#10;&#10;Description automatically generated">
            <a:extLst>
              <a:ext uri="{FF2B5EF4-FFF2-40B4-BE49-F238E27FC236}">
                <a16:creationId xmlns:a16="http://schemas.microsoft.com/office/drawing/2014/main" id="{05DA9395-E6CA-8FE6-35B0-E0F180029D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3124" y="2336263"/>
            <a:ext cx="849241" cy="849241"/>
          </a:xfrm>
          <a:prstGeom prst="rect">
            <a:avLst/>
          </a:prstGeom>
        </p:spPr>
      </p:pic>
      <p:pic>
        <p:nvPicPr>
          <p:cNvPr id="53" name="Picture 52">
            <a:extLst>
              <a:ext uri="{FF2B5EF4-FFF2-40B4-BE49-F238E27FC236}">
                <a16:creationId xmlns:a16="http://schemas.microsoft.com/office/drawing/2014/main" id="{23F818E4-C7FB-BCE2-F796-3CF2CFCEC7D8}"/>
              </a:ext>
            </a:extLst>
          </p:cNvPr>
          <p:cNvPicPr>
            <a:picLocks noChangeAspect="1"/>
          </p:cNvPicPr>
          <p:nvPr/>
        </p:nvPicPr>
        <p:blipFill rotWithShape="1">
          <a:blip r:embed="rId13"/>
          <a:srcRect l="68211" b="-19181"/>
          <a:stretch/>
        </p:blipFill>
        <p:spPr>
          <a:xfrm>
            <a:off x="611073" y="2066901"/>
            <a:ext cx="2621115" cy="946996"/>
          </a:xfrm>
          <a:prstGeom prst="rect">
            <a:avLst/>
          </a:prstGeom>
        </p:spPr>
      </p:pic>
      <p:pic>
        <p:nvPicPr>
          <p:cNvPr id="54" name="Picture 18" descr="Nexelis | Fierce Biotech">
            <a:extLst>
              <a:ext uri="{FF2B5EF4-FFF2-40B4-BE49-F238E27FC236}">
                <a16:creationId xmlns:a16="http://schemas.microsoft.com/office/drawing/2014/main" id="{172B598A-583E-1C28-9B79-25634FA791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92123" y="4413590"/>
            <a:ext cx="1138970" cy="86335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Text&#10;&#10;Description automatically generated">
            <a:extLst>
              <a:ext uri="{FF2B5EF4-FFF2-40B4-BE49-F238E27FC236}">
                <a16:creationId xmlns:a16="http://schemas.microsoft.com/office/drawing/2014/main" id="{EA915914-1671-1544-4090-3E170CDEEE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5350" y="3164884"/>
            <a:ext cx="1048498" cy="873136"/>
          </a:xfrm>
          <a:prstGeom prst="rect">
            <a:avLst/>
          </a:prstGeom>
        </p:spPr>
      </p:pic>
      <p:pic>
        <p:nvPicPr>
          <p:cNvPr id="56" name="Picture 55" descr="A picture containing text, gambling house, room, pool ball&#10;&#10;Description automatically generated">
            <a:extLst>
              <a:ext uri="{FF2B5EF4-FFF2-40B4-BE49-F238E27FC236}">
                <a16:creationId xmlns:a16="http://schemas.microsoft.com/office/drawing/2014/main" id="{B30426C0-FB8B-C2EE-2CD6-BB3F654869A5}"/>
              </a:ext>
            </a:extLst>
          </p:cNvPr>
          <p:cNvPicPr>
            <a:picLocks noChangeAspect="1"/>
          </p:cNvPicPr>
          <p:nvPr/>
        </p:nvPicPr>
        <p:blipFill>
          <a:blip r:embed="rId16"/>
          <a:stretch>
            <a:fillRect/>
          </a:stretch>
        </p:blipFill>
        <p:spPr>
          <a:xfrm>
            <a:off x="611073" y="4577104"/>
            <a:ext cx="856130" cy="705048"/>
          </a:xfrm>
          <a:prstGeom prst="rect">
            <a:avLst/>
          </a:prstGeom>
        </p:spPr>
      </p:pic>
    </p:spTree>
    <p:extLst>
      <p:ext uri="{BB962C8B-B14F-4D97-AF65-F5344CB8AC3E}">
        <p14:creationId xmlns:p14="http://schemas.microsoft.com/office/powerpoint/2010/main" val="42112116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A33CB014E9B941B6C1BE27F8DED6A3" ma:contentTypeVersion="11" ma:contentTypeDescription="Create a new document." ma:contentTypeScope="" ma:versionID="623f12b20e1be92ca5683058c0373806">
  <xsd:schema xmlns:xsd="http://www.w3.org/2001/XMLSchema" xmlns:xs="http://www.w3.org/2001/XMLSchema" xmlns:p="http://schemas.microsoft.com/office/2006/metadata/properties" xmlns:ns2="7ac85d57-1445-4421-8d0a-ecdeb39552bc" xmlns:ns3="aec76122-475c-4233-b944-9264cb6e0d44" targetNamespace="http://schemas.microsoft.com/office/2006/metadata/properties" ma:root="true" ma:fieldsID="74912a0a6e10720fa4c6cdc19bc2596d" ns2:_="" ns3:_="">
    <xsd:import namespace="7ac85d57-1445-4421-8d0a-ecdeb39552bc"/>
    <xsd:import namespace="aec76122-475c-4233-b944-9264cb6e0d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85d57-1445-4421-8d0a-ecdeb395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c76122-475c-4233-b944-9264cb6e0d4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6AA46D-44F0-41D0-80E9-24FC1464B1C3}"/>
</file>

<file path=customXml/itemProps2.xml><?xml version="1.0" encoding="utf-8"?>
<ds:datastoreItem xmlns:ds="http://schemas.openxmlformats.org/officeDocument/2006/customXml" ds:itemID="{B6351911-3686-4D7B-9E90-1CD811E9834E}">
  <ds:schemaRefs>
    <ds:schemaRef ds:uri="18736384-d9c9-4781-84b4-9229cf07a5de"/>
    <ds:schemaRef ds:uri="aec76122-475c-4233-b944-9264cb6e0d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19901f1-489b-4151-b720-14833e16136b"/>
  </ds:schemaRefs>
</ds:datastoreItem>
</file>

<file path=customXml/itemProps3.xml><?xml version="1.0" encoding="utf-8"?>
<ds:datastoreItem xmlns:ds="http://schemas.openxmlformats.org/officeDocument/2006/customXml" ds:itemID="{72AE8422-AB03-414D-88D5-7AEE0906B4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499</Words>
  <Application>Microsoft Office PowerPoint</Application>
  <PresentationFormat>Widescreen</PresentationFormat>
  <Paragraphs>71</Paragraphs>
  <Slides>8</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single-blind, phase IV UK multi-centre randomised controlled trial to determine reactogenicity and immunogenicity of COVID-19 vaccines administered concomitantly with seasonal influenza vaccines</dc:title>
  <dc:creator>Sarah Baos</dc:creator>
  <cp:lastModifiedBy>Sarah Baos</cp:lastModifiedBy>
  <cp:revision>13</cp:revision>
  <dcterms:created xsi:type="dcterms:W3CDTF">2020-06-25T13:28:12Z</dcterms:created>
  <dcterms:modified xsi:type="dcterms:W3CDTF">2022-10-04T17:41:09Z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0x010100F50E11823CCF2F48A5D3D94896A3AB76</vt:lpwstr>
  </property>
</Properties>
</file>